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2"/>
  </p:notesMasterIdLst>
  <p:sldIdLst>
    <p:sldId id="266" r:id="rId2"/>
    <p:sldId id="508" r:id="rId3"/>
    <p:sldId id="492" r:id="rId4"/>
    <p:sldId id="494" r:id="rId5"/>
    <p:sldId id="514" r:id="rId6"/>
    <p:sldId id="499" r:id="rId7"/>
    <p:sldId id="515" r:id="rId8"/>
    <p:sldId id="516" r:id="rId9"/>
    <p:sldId id="517" r:id="rId10"/>
    <p:sldId id="518" r:id="rId11"/>
    <p:sldId id="519" r:id="rId12"/>
    <p:sldId id="520" r:id="rId13"/>
    <p:sldId id="503" r:id="rId14"/>
    <p:sldId id="506" r:id="rId15"/>
    <p:sldId id="509" r:id="rId16"/>
    <p:sldId id="510" r:id="rId17"/>
    <p:sldId id="511" r:id="rId18"/>
    <p:sldId id="512" r:id="rId19"/>
    <p:sldId id="513" r:id="rId20"/>
    <p:sldId id="475" r:id="rId21"/>
  </p:sldIdLst>
  <p:sldSz cx="12192000" cy="6858000"/>
  <p:notesSz cx="6797675" cy="9929813"/>
  <p:custDataLst>
    <p:tags r:id="rId2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42" userDrawn="1">
          <p15:clr>
            <a:srgbClr val="A4A3A4"/>
          </p15:clr>
        </p15:guide>
        <p15:guide id="2" pos="3773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enovo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D1E21"/>
    <a:srgbClr val="EFE5E6"/>
    <a:srgbClr val="FFEFEF"/>
    <a:srgbClr val="FFE1E1"/>
    <a:srgbClr val="FFF3F3"/>
    <a:srgbClr val="FFB69F"/>
    <a:srgbClr val="8B0012"/>
    <a:srgbClr val="50A4FC"/>
    <a:srgbClr val="B70003"/>
    <a:srgbClr val="9E1F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729" autoAdjust="0"/>
    <p:restoredTop sz="95118" autoAdjust="0"/>
  </p:normalViewPr>
  <p:slideViewPr>
    <p:cSldViewPr snapToGrid="0" showGuides="1">
      <p:cViewPr varScale="1">
        <p:scale>
          <a:sx n="151" d="100"/>
          <a:sy n="151" d="100"/>
        </p:scale>
        <p:origin x="294" y="96"/>
      </p:cViewPr>
      <p:guideLst>
        <p:guide orient="horz" pos="2142"/>
        <p:guide pos="377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gs" Target="tags/tag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21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21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DCCA00-61F7-40D6-8789-9CF3CC2EC0B2}" type="datetimeFigureOut">
              <a:rPr lang="zh-CN" altLang="en-US" smtClean="0"/>
              <a:t>2026/1/31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20688" y="1241425"/>
            <a:ext cx="5956300" cy="33512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79768" y="4778722"/>
            <a:ext cx="5438140" cy="390986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431600"/>
            <a:ext cx="2945659" cy="49821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50443" y="9431600"/>
            <a:ext cx="2945659" cy="49821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843EB0-F832-45D9-8267-DEBF5390931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23ED97-B5D5-4AD9-ACB7-A2862F5F997D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843EB0-F832-45D9-8267-DEBF5390931D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93532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51369-AB25-440B-916F-818CE4225CCB}" type="datetimeFigureOut">
              <a:rPr lang="zh-CN" altLang="en-US" smtClean="0"/>
              <a:t>2026/1/31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DA623-70C7-49C3-BC76-84C19DAE677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51369-AB25-440B-916F-818CE4225CCB}" type="datetimeFigureOut">
              <a:rPr lang="zh-CN" altLang="en-US" smtClean="0"/>
              <a:t>2026/1/31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DA623-70C7-49C3-BC76-84C19DAE677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51369-AB25-440B-916F-818CE4225CCB}" type="datetimeFigureOut">
              <a:rPr lang="zh-CN" altLang="en-US" smtClean="0"/>
              <a:t>2026/1/31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DA623-70C7-49C3-BC76-84C19DAE677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51369-AB25-440B-916F-818CE4225CCB}" type="datetimeFigureOut">
              <a:rPr lang="zh-CN" altLang="en-US" smtClean="0"/>
              <a:t>2026/1/31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DA623-70C7-49C3-BC76-84C19DAE677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51369-AB25-440B-916F-818CE4225CCB}" type="datetimeFigureOut">
              <a:rPr lang="zh-CN" altLang="en-US" smtClean="0"/>
              <a:t>2026/1/31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DA623-70C7-49C3-BC76-84C19DAE677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51369-AB25-440B-916F-818CE4225CCB}" type="datetimeFigureOut">
              <a:rPr lang="zh-CN" altLang="en-US" smtClean="0"/>
              <a:t>2026/1/31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DA623-70C7-49C3-BC76-84C19DAE677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51369-AB25-440B-916F-818CE4225CCB}" type="datetimeFigureOut">
              <a:rPr lang="zh-CN" altLang="en-US" smtClean="0"/>
              <a:t>2026/1/31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DA623-70C7-49C3-BC76-84C19DAE677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51369-AB25-440B-916F-818CE4225CCB}" type="datetimeFigureOut">
              <a:rPr lang="zh-CN" altLang="en-US" smtClean="0"/>
              <a:t>2026/1/31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DA623-70C7-49C3-BC76-84C19DAE677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51369-AB25-440B-916F-818CE4225CCB}" type="datetimeFigureOut">
              <a:rPr lang="zh-CN" altLang="en-US" smtClean="0"/>
              <a:t>2026/1/31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DA623-70C7-49C3-BC76-84C19DAE677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51369-AB25-440B-916F-818CE4225CCB}" type="datetimeFigureOut">
              <a:rPr lang="zh-CN" altLang="en-US" smtClean="0"/>
              <a:t>2026/1/31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DA623-70C7-49C3-BC76-84C19DAE677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51369-AB25-440B-916F-818CE4225CCB}" type="datetimeFigureOut">
              <a:rPr lang="zh-CN" altLang="en-US" smtClean="0"/>
              <a:t>2026/1/31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DA623-70C7-49C3-BC76-84C19DAE677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351369-AB25-440B-916F-818CE4225CCB}" type="datetimeFigureOut">
              <a:rPr lang="zh-CN" altLang="en-US" smtClean="0"/>
              <a:t>2026/1/31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8DA623-70C7-49C3-BC76-84C19DAE677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24.pn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1.jpe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image" Target="../media/image1.jpeg"/><Relationship Id="rId5" Type="http://schemas.openxmlformats.org/officeDocument/2006/relationships/image" Target="../media/image19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image" Target="../media/image1.jpeg"/><Relationship Id="rId5" Type="http://schemas.openxmlformats.org/officeDocument/2006/relationships/image" Target="../media/image25.pn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image" Target="../media/image1.jpeg"/><Relationship Id="rId5" Type="http://schemas.openxmlformats.org/officeDocument/2006/relationships/image" Target="../media/image26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6" Type="http://schemas.openxmlformats.org/officeDocument/2006/relationships/image" Target="../media/image1.jpeg"/><Relationship Id="rId5" Type="http://schemas.openxmlformats.org/officeDocument/2006/relationships/image" Target="../media/image3.png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image" Target="../media/image1.jpeg"/><Relationship Id="rId5" Type="http://schemas.openxmlformats.org/officeDocument/2006/relationships/image" Target="../media/image3.png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4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jpeg"/><Relationship Id="rId5" Type="http://schemas.openxmlformats.org/officeDocument/2006/relationships/image" Target="../media/image33.jpeg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svg"/><Relationship Id="rId3" Type="http://schemas.openxmlformats.org/officeDocument/2006/relationships/image" Target="../media/image1.jpeg"/><Relationship Id="rId7" Type="http://schemas.openxmlformats.org/officeDocument/2006/relationships/image" Target="../media/image11.svg"/><Relationship Id="rId12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png"/><Relationship Id="rId11" Type="http://schemas.openxmlformats.org/officeDocument/2006/relationships/image" Target="../media/image15.svg"/><Relationship Id="rId5" Type="http://schemas.openxmlformats.org/officeDocument/2006/relationships/image" Target="../media/image9.sv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D:\李惠君\2019年-4月\04170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772"/>
            <a:ext cx="12192000" cy="6859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本框 8"/>
          <p:cNvSpPr txBox="1"/>
          <p:nvPr/>
        </p:nvSpPr>
        <p:spPr>
          <a:xfrm>
            <a:off x="2751549" y="3330818"/>
            <a:ext cx="61395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rgbClr val="E3E7EB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PEKING UNIVERSITY</a:t>
            </a:r>
            <a:endParaRPr kumimoji="1" lang="zh-CN" altLang="en-US" sz="3600" b="1" dirty="0">
              <a:solidFill>
                <a:srgbClr val="E3E7EB"/>
              </a:solidFill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1028" name="Picture 4" descr="D:\李惠君\2019年-4月\分层\01-0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0204" y="417702"/>
            <a:ext cx="2880320" cy="811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组合 1"/>
          <p:cNvGrpSpPr/>
          <p:nvPr/>
        </p:nvGrpSpPr>
        <p:grpSpPr>
          <a:xfrm>
            <a:off x="1701882" y="1777167"/>
            <a:ext cx="1077686" cy="2410368"/>
            <a:chOff x="2432957" y="1818731"/>
            <a:chExt cx="1077686" cy="2410368"/>
          </a:xfrm>
        </p:grpSpPr>
        <p:sp>
          <p:nvSpPr>
            <p:cNvPr id="5" name="任意形状 4"/>
            <p:cNvSpPr/>
            <p:nvPr/>
          </p:nvSpPr>
          <p:spPr>
            <a:xfrm>
              <a:off x="2432957" y="1818731"/>
              <a:ext cx="1077686" cy="1534885"/>
            </a:xfrm>
            <a:custGeom>
              <a:avLst/>
              <a:gdLst>
                <a:gd name="connsiteX0" fmla="*/ 1077686 w 1077686"/>
                <a:gd name="connsiteY0" fmla="*/ 587828 h 1534885"/>
                <a:gd name="connsiteX1" fmla="*/ 1077686 w 1077686"/>
                <a:gd name="connsiteY1" fmla="*/ 0 h 1534885"/>
                <a:gd name="connsiteX2" fmla="*/ 1077686 w 1077686"/>
                <a:gd name="connsiteY2" fmla="*/ 0 h 1534885"/>
                <a:gd name="connsiteX3" fmla="*/ 0 w 1077686"/>
                <a:gd name="connsiteY3" fmla="*/ 0 h 1534885"/>
                <a:gd name="connsiteX4" fmla="*/ 0 w 1077686"/>
                <a:gd name="connsiteY4" fmla="*/ 1534885 h 1534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7686" h="1534885">
                  <a:moveTo>
                    <a:pt x="1077686" y="587828"/>
                  </a:moveTo>
                  <a:lnTo>
                    <a:pt x="1077686" y="0"/>
                  </a:lnTo>
                  <a:lnTo>
                    <a:pt x="1077686" y="0"/>
                  </a:lnTo>
                  <a:lnTo>
                    <a:pt x="0" y="0"/>
                  </a:lnTo>
                  <a:lnTo>
                    <a:pt x="0" y="1534885"/>
                  </a:lnTo>
                </a:path>
              </a:pathLst>
            </a:custGeom>
            <a:noFill/>
            <a:ln w="57150">
              <a:solidFill>
                <a:srgbClr val="9E1F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任意形状 7"/>
            <p:cNvSpPr/>
            <p:nvPr/>
          </p:nvSpPr>
          <p:spPr>
            <a:xfrm flipH="1" flipV="1">
              <a:off x="2432957" y="3575956"/>
              <a:ext cx="1077686" cy="653143"/>
            </a:xfrm>
            <a:custGeom>
              <a:avLst/>
              <a:gdLst>
                <a:gd name="connsiteX0" fmla="*/ 1077686 w 1077686"/>
                <a:gd name="connsiteY0" fmla="*/ 587828 h 1534885"/>
                <a:gd name="connsiteX1" fmla="*/ 1077686 w 1077686"/>
                <a:gd name="connsiteY1" fmla="*/ 0 h 1534885"/>
                <a:gd name="connsiteX2" fmla="*/ 1077686 w 1077686"/>
                <a:gd name="connsiteY2" fmla="*/ 0 h 1534885"/>
                <a:gd name="connsiteX3" fmla="*/ 0 w 1077686"/>
                <a:gd name="connsiteY3" fmla="*/ 0 h 1534885"/>
                <a:gd name="connsiteX4" fmla="*/ 0 w 1077686"/>
                <a:gd name="connsiteY4" fmla="*/ 1534885 h 1534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7686" h="1534885">
                  <a:moveTo>
                    <a:pt x="1077686" y="587828"/>
                  </a:moveTo>
                  <a:lnTo>
                    <a:pt x="1077686" y="0"/>
                  </a:lnTo>
                  <a:lnTo>
                    <a:pt x="1077686" y="0"/>
                  </a:lnTo>
                  <a:lnTo>
                    <a:pt x="0" y="0"/>
                  </a:lnTo>
                  <a:lnTo>
                    <a:pt x="0" y="1534885"/>
                  </a:lnTo>
                </a:path>
              </a:pathLst>
            </a:custGeom>
            <a:noFill/>
            <a:ln w="9525">
              <a:solidFill>
                <a:srgbClr val="9E1F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6" name="矩形 5"/>
          <p:cNvSpPr/>
          <p:nvPr/>
        </p:nvSpPr>
        <p:spPr>
          <a:xfrm>
            <a:off x="1483672" y="2187702"/>
            <a:ext cx="10022527" cy="9883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zh-CN" sz="4400" b="1" kern="1700" spc="340" dirty="0">
                <a:ln w="0"/>
                <a:solidFill>
                  <a:srgbClr val="9E1F21"/>
                </a:solidFill>
                <a:effectLst>
                  <a:outerShdw blurRad="50800" dist="76200" dir="5400000" algn="t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RNA-Seq</a:t>
            </a:r>
            <a:r>
              <a:rPr kumimoji="1" lang="zh-CN" altLang="en-US" sz="4400" b="1" kern="1700" spc="340" dirty="0">
                <a:ln w="0"/>
                <a:solidFill>
                  <a:srgbClr val="9E1F21"/>
                </a:solidFill>
                <a:effectLst>
                  <a:outerShdw blurRad="50800" dist="76200" dir="5400000" algn="t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生物学信息可视化</a:t>
            </a:r>
          </a:p>
        </p:txBody>
      </p:sp>
      <p:sp>
        <p:nvSpPr>
          <p:cNvPr id="7" name="矩形 6"/>
          <p:cNvSpPr/>
          <p:nvPr/>
        </p:nvSpPr>
        <p:spPr>
          <a:xfrm>
            <a:off x="2544906" y="3197463"/>
            <a:ext cx="2979964" cy="326572"/>
          </a:xfrm>
          <a:prstGeom prst="rect">
            <a:avLst/>
          </a:prstGeom>
          <a:solidFill>
            <a:srgbClr val="9E1F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2609472" y="3176049"/>
            <a:ext cx="2850082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b="1" dirty="0">
                <a:ln w="0"/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数据可视化与分析方法</a:t>
            </a:r>
            <a:endParaRPr lang="en-US" altLang="zh-CN" b="1" dirty="0">
              <a:ln w="0"/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917872" y="4005753"/>
            <a:ext cx="3231574" cy="418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小组成员：应瑛琦 和菊芳 王皓坤</a:t>
            </a:r>
            <a:endParaRPr kumimoji="1"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93115" y="307975"/>
            <a:ext cx="2397760" cy="501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670" b="1" dirty="0">
                <a:solidFill>
                  <a:srgbClr val="9D1E2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数据可视化</a:t>
            </a:r>
          </a:p>
        </p:txBody>
      </p:sp>
      <p:pic>
        <p:nvPicPr>
          <p:cNvPr id="3" name="图片 2" descr="北京大学深圳研究生院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3956" y="261801"/>
            <a:ext cx="2491740" cy="483235"/>
          </a:xfrm>
          <a:prstGeom prst="rect">
            <a:avLst/>
          </a:prstGeom>
        </p:spPr>
      </p:pic>
      <p:grpSp>
        <p:nvGrpSpPr>
          <p:cNvPr id="4" name="组合 7"/>
          <p:cNvGrpSpPr/>
          <p:nvPr/>
        </p:nvGrpSpPr>
        <p:grpSpPr>
          <a:xfrm>
            <a:off x="873903" y="850309"/>
            <a:ext cx="1707372" cy="89959"/>
            <a:chOff x="2952867" y="1777704"/>
            <a:chExt cx="6336704" cy="38400"/>
          </a:xfrm>
        </p:grpSpPr>
        <p:sp>
          <p:nvSpPr>
            <p:cNvPr id="5" name="矩形 4"/>
            <p:cNvSpPr/>
            <p:nvPr/>
          </p:nvSpPr>
          <p:spPr>
            <a:xfrm>
              <a:off x="6121219" y="1777704"/>
              <a:ext cx="3168352" cy="38400"/>
            </a:xfrm>
            <a:prstGeom prst="rect">
              <a:avLst/>
            </a:prstGeom>
            <a:solidFill>
              <a:srgbClr val="9D1E21"/>
            </a:solidFill>
            <a:ln>
              <a:solidFill>
                <a:srgbClr val="9D1E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2952867" y="1777704"/>
              <a:ext cx="3168352" cy="38400"/>
            </a:xfrm>
            <a:prstGeom prst="rect">
              <a:avLst/>
            </a:prstGeom>
            <a:solidFill>
              <a:srgbClr val="9D1E21"/>
            </a:solidFill>
            <a:ln>
              <a:solidFill>
                <a:srgbClr val="9D1E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</p:grpSp>
      <p:pic>
        <p:nvPicPr>
          <p:cNvPr id="40" name="Picture 2" descr="D:\李惠君\2019年-4月\041701.jpg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75" t="35970" b="29992"/>
          <a:stretch>
            <a:fillRect/>
          </a:stretch>
        </p:blipFill>
        <p:spPr bwMode="auto">
          <a:xfrm>
            <a:off x="9605074" y="1210251"/>
            <a:ext cx="2819400" cy="2334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矩形 38"/>
          <p:cNvSpPr/>
          <p:nvPr/>
        </p:nvSpPr>
        <p:spPr>
          <a:xfrm>
            <a:off x="532130" y="1089025"/>
            <a:ext cx="4568190" cy="5590540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532130" y="1004570"/>
            <a:ext cx="4802505" cy="123063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charset="0"/>
              <a:buChar char="n"/>
            </a:pPr>
            <a:r>
              <a:rPr lang="en-US" altLang="zh-CN" b="1" dirty="0">
                <a:solidFill>
                  <a:prstClr val="black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PCA</a:t>
            </a:r>
            <a:r>
              <a:rPr lang="zh-CN" altLang="en-US" b="1" dirty="0">
                <a:solidFill>
                  <a:prstClr val="black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分析图</a:t>
            </a:r>
          </a:p>
          <a:p>
            <a:pPr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en-US" altLang="zh-CN" sz="1600" dirty="0">
                <a:solidFill>
                  <a:prstClr val="black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 </a:t>
            </a:r>
            <a:r>
              <a:rPr lang="en-US" altLang="zh-CN" sz="1400" dirty="0">
                <a:solidFill>
                  <a:prstClr val="black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# </a:t>
            </a:r>
            <a:r>
              <a:rPr lang="zh-CN" altLang="en-US" sz="1400" dirty="0">
                <a:solidFill>
                  <a:prstClr val="black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绘制</a:t>
            </a:r>
            <a:r>
              <a:rPr lang="en-US" altLang="zh-CN" sz="1400" dirty="0">
                <a:solidFill>
                  <a:prstClr val="black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PCA</a:t>
            </a:r>
            <a:r>
              <a:rPr lang="zh-CN" altLang="en-US" sz="1400" dirty="0">
                <a:solidFill>
                  <a:prstClr val="black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图</a:t>
            </a:r>
          </a:p>
          <a:p>
            <a:pPr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en-US" altLang="zh-CN" sz="1400" dirty="0">
                <a:solidFill>
                  <a:prstClr val="black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    for condition in ['Control', 'Treated']:</a:t>
            </a:r>
          </a:p>
          <a:p>
            <a:pPr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en-US" altLang="zh-CN" sz="1400" dirty="0">
                <a:solidFill>
                  <a:prstClr val="black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        for batch in ['Batch1', 'Batch2']:</a:t>
            </a:r>
          </a:p>
          <a:p>
            <a:pPr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en-US" altLang="zh-CN" sz="1400" dirty="0">
                <a:solidFill>
                  <a:prstClr val="black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            subset = pca_df[(pca_df['Condition'] == condition) &amp; (pca_df['Batch'] == batch)]</a:t>
            </a:r>
          </a:p>
          <a:p>
            <a:pPr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en-US" altLang="zh-CN" sz="1400" dirty="0">
                <a:solidFill>
                  <a:prstClr val="black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            if len(subset) &gt; 0:</a:t>
            </a:r>
          </a:p>
          <a:p>
            <a:pPr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en-US" altLang="zh-CN" sz="1400" dirty="0">
                <a:solidFill>
                  <a:prstClr val="black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                color = COLORS['control'] if condition == 'Control' else COLORS['treated']</a:t>
            </a:r>
          </a:p>
          <a:p>
            <a:pPr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en-US" altLang="zh-CN" sz="1400" dirty="0">
                <a:solidFill>
                  <a:prstClr val="black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                ax4.scatter(subset['PC1'], subset['PC2'], </a:t>
            </a:r>
          </a:p>
          <a:p>
            <a:pPr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en-US" altLang="zh-CN" sz="1400" dirty="0">
                <a:solidFill>
                  <a:prstClr val="black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                           color=color,</a:t>
            </a:r>
          </a:p>
          <a:p>
            <a:pPr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en-US" altLang="zh-CN" sz="1400" dirty="0">
                <a:solidFill>
                  <a:prstClr val="black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                           marker=markers[batch],</a:t>
            </a:r>
          </a:p>
          <a:p>
            <a:pPr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en-US" altLang="zh-CN" sz="1400" dirty="0">
                <a:solidFill>
                  <a:prstClr val="black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                           s=sizes[batch], </a:t>
            </a:r>
          </a:p>
          <a:p>
            <a:pPr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en-US" altLang="zh-CN" sz="1400" dirty="0">
                <a:solidFill>
                  <a:prstClr val="black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                           edgecolor='black',</a:t>
            </a:r>
          </a:p>
          <a:p>
            <a:pPr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en-US" altLang="zh-CN" sz="1400" dirty="0">
                <a:solidFill>
                  <a:prstClr val="black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                           linewidth=1.5,</a:t>
            </a:r>
          </a:p>
          <a:p>
            <a:pPr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en-US" altLang="zh-CN" sz="1400" dirty="0">
                <a:solidFill>
                  <a:prstClr val="black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                           alpha=0.85,</a:t>
            </a:r>
          </a:p>
          <a:p>
            <a:pPr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en-US" altLang="zh-CN" sz="1400" dirty="0">
                <a:solidFill>
                  <a:prstClr val="black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                           label=f'{condition} ({batch})')</a:t>
            </a:r>
          </a:p>
          <a:p>
            <a:pPr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en-US" altLang="zh-CN" sz="1600" dirty="0">
                <a:solidFill>
                  <a:prstClr val="black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        </a:t>
            </a:r>
          </a:p>
        </p:txBody>
      </p:sp>
      <p:pic>
        <p:nvPicPr>
          <p:cNvPr id="9" name="图片 8" descr="4_PCA_Analysis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6520" y="1195070"/>
            <a:ext cx="6750685" cy="537781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11754485" y="6430010"/>
            <a:ext cx="379730" cy="427990"/>
          </a:xfrm>
          <a:prstGeom prst="rect">
            <a:avLst/>
          </a:prstGeom>
        </p:spPr>
        <p:txBody>
          <a:bodyPr>
            <a:noAutofit/>
            <a:extLst>
              <a:ext uri="{4A0BC546-FE56-4ADE-93B0-CB8AF2F6F144}">
                <wpsdc:textFrameExt xmlns="" xmlns:wpsdc="http://www.wps.cn/officeDocument/2022/drawingmlCustomData" type="text"/>
              </a:ext>
            </a:extLst>
          </a:bodyPr>
          <a:lstStyle/>
          <a:p>
            <a:pPr algn="l"/>
            <a:r>
              <a:rPr lang="en-US" altLang="zh-C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93115" y="307975"/>
            <a:ext cx="2397760" cy="501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670" b="1" dirty="0">
                <a:solidFill>
                  <a:srgbClr val="9D1E2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数据可视化</a:t>
            </a:r>
          </a:p>
        </p:txBody>
      </p:sp>
      <p:pic>
        <p:nvPicPr>
          <p:cNvPr id="3" name="图片 2" descr="北京大学深圳研究生院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3956" y="261801"/>
            <a:ext cx="2491740" cy="483235"/>
          </a:xfrm>
          <a:prstGeom prst="rect">
            <a:avLst/>
          </a:prstGeom>
        </p:spPr>
      </p:pic>
      <p:grpSp>
        <p:nvGrpSpPr>
          <p:cNvPr id="4" name="组合 7"/>
          <p:cNvGrpSpPr/>
          <p:nvPr/>
        </p:nvGrpSpPr>
        <p:grpSpPr>
          <a:xfrm>
            <a:off x="873903" y="850309"/>
            <a:ext cx="1707372" cy="89959"/>
            <a:chOff x="2952867" y="1777704"/>
            <a:chExt cx="6336704" cy="38400"/>
          </a:xfrm>
        </p:grpSpPr>
        <p:sp>
          <p:nvSpPr>
            <p:cNvPr id="5" name="矩形 4"/>
            <p:cNvSpPr/>
            <p:nvPr/>
          </p:nvSpPr>
          <p:spPr>
            <a:xfrm>
              <a:off x="6121219" y="1777704"/>
              <a:ext cx="3168352" cy="38400"/>
            </a:xfrm>
            <a:prstGeom prst="rect">
              <a:avLst/>
            </a:prstGeom>
            <a:solidFill>
              <a:srgbClr val="9D1E21"/>
            </a:solidFill>
            <a:ln>
              <a:solidFill>
                <a:srgbClr val="9D1E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2952867" y="1777704"/>
              <a:ext cx="3168352" cy="38400"/>
            </a:xfrm>
            <a:prstGeom prst="rect">
              <a:avLst/>
            </a:prstGeom>
            <a:solidFill>
              <a:srgbClr val="9D1E21"/>
            </a:solidFill>
            <a:ln>
              <a:solidFill>
                <a:srgbClr val="9D1E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</p:grpSp>
      <p:pic>
        <p:nvPicPr>
          <p:cNvPr id="40" name="Picture 2" descr="D:\李惠君\2019年-4月\041701.jpg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75" t="35970" b="29992"/>
          <a:stretch>
            <a:fillRect/>
          </a:stretch>
        </p:blipFill>
        <p:spPr bwMode="auto">
          <a:xfrm>
            <a:off x="9605074" y="1210251"/>
            <a:ext cx="2819400" cy="2334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矩形 38"/>
          <p:cNvSpPr/>
          <p:nvPr/>
        </p:nvSpPr>
        <p:spPr>
          <a:xfrm>
            <a:off x="532130" y="1089025"/>
            <a:ext cx="4704080" cy="5450840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601980" y="1162050"/>
            <a:ext cx="4802505" cy="123063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charset="0"/>
              <a:buChar char="n"/>
            </a:pPr>
            <a:r>
              <a:rPr lang="en-US" altLang="zh-CN" sz="2000" b="1" dirty="0">
                <a:solidFill>
                  <a:prstClr val="black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DEG</a:t>
            </a:r>
            <a:r>
              <a:rPr lang="zh-CN" altLang="en-US" sz="2000" b="1" dirty="0">
                <a:solidFill>
                  <a:prstClr val="black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热图</a:t>
            </a:r>
          </a:p>
          <a:p>
            <a:pPr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en-US" altLang="zh-CN" sz="1600" dirty="0">
                <a:solidFill>
                  <a:prstClr val="black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print(" </a:t>
            </a:r>
            <a:r>
              <a:rPr lang="zh-CN" altLang="en-US" sz="1600" dirty="0">
                <a:solidFill>
                  <a:prstClr val="black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创建图</a:t>
            </a:r>
            <a:r>
              <a:rPr lang="en-US" altLang="zh-CN" sz="1600" dirty="0">
                <a:solidFill>
                  <a:prstClr val="black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5: DEG</a:t>
            </a:r>
            <a:r>
              <a:rPr lang="zh-CN" altLang="en-US" sz="1600" dirty="0">
                <a:solidFill>
                  <a:prstClr val="black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热图</a:t>
            </a:r>
            <a:r>
              <a:rPr lang="en-US" altLang="zh-CN" sz="1600" dirty="0">
                <a:solidFill>
                  <a:prstClr val="black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...")</a:t>
            </a:r>
          </a:p>
          <a:p>
            <a:pPr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en-US" altLang="zh-CN" sz="1600" dirty="0">
                <a:solidFill>
                  <a:prstClr val="black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    fig5, ax5 = plt.subplots(figsize=(12, 9))</a:t>
            </a:r>
          </a:p>
          <a:p>
            <a:pPr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en-US" altLang="zh-CN" sz="1600" dirty="0">
                <a:solidFill>
                  <a:prstClr val="black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        </a:t>
            </a:r>
          </a:p>
          <a:p>
            <a:pPr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en-US" altLang="zh-CN" sz="1600" dirty="0">
                <a:solidFill>
                  <a:prstClr val="black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    # </a:t>
            </a:r>
            <a:r>
              <a:rPr lang="zh-CN" altLang="en-US" sz="1600" dirty="0">
                <a:solidFill>
                  <a:prstClr val="black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创建热图</a:t>
            </a:r>
          </a:p>
          <a:p>
            <a:pPr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en-US" altLang="zh-CN" sz="1600" dirty="0">
                <a:solidFill>
                  <a:prstClr val="black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    sns.heatmap(top_expr_z, ax=ax5, cmap='RdBu_r', center=0,</a:t>
            </a:r>
          </a:p>
          <a:p>
            <a:pPr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en-US" altLang="zh-CN" sz="1600" dirty="0">
                <a:solidFill>
                  <a:prstClr val="black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                cbar_kws={'label': 'Z-score', 'shrink': 0.8},</a:t>
            </a:r>
          </a:p>
          <a:p>
            <a:pPr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en-US" altLang="zh-CN" sz="1600" dirty="0">
                <a:solidFill>
                  <a:prstClr val="black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                yticklabels=True, linewidths=0.5, linecolor='gray',</a:t>
            </a:r>
          </a:p>
          <a:p>
            <a:pPr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en-US" altLang="zh-CN" sz="1600" dirty="0">
                <a:solidFill>
                  <a:prstClr val="black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                xticklabels=sample_names)    </a:t>
            </a:r>
          </a:p>
          <a:p>
            <a:pPr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en-US" altLang="zh-CN" sz="1600" dirty="0">
                <a:solidFill>
                  <a:prstClr val="black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    </a:t>
            </a:r>
          </a:p>
        </p:txBody>
      </p:sp>
      <p:pic>
        <p:nvPicPr>
          <p:cNvPr id="9" name="图片 8" descr="5_DEG_Heatmap"/>
          <p:cNvPicPr>
            <a:picLocks noChangeAspect="1"/>
          </p:cNvPicPr>
          <p:nvPr/>
        </p:nvPicPr>
        <p:blipFill>
          <a:blip r:embed="rId4"/>
          <a:srcRect l="23176"/>
          <a:stretch>
            <a:fillRect/>
          </a:stretch>
        </p:blipFill>
        <p:spPr>
          <a:xfrm>
            <a:off x="5513070" y="1604010"/>
            <a:ext cx="6312535" cy="485330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11659870" y="6430010"/>
            <a:ext cx="596265" cy="427990"/>
          </a:xfrm>
          <a:prstGeom prst="rect">
            <a:avLst/>
          </a:prstGeom>
        </p:spPr>
        <p:txBody>
          <a:bodyPr>
            <a:noAutofit/>
            <a:extLst>
              <a:ext uri="{4A0BC546-FE56-4ADE-93B0-CB8AF2F6F144}">
                <wpsdc:textFrameExt xmlns="" xmlns:wpsdc="http://www.wps.cn/officeDocument/2022/drawingmlCustomData" type="text"/>
              </a:ext>
            </a:extLst>
          </a:bodyPr>
          <a:lstStyle/>
          <a:p>
            <a:pPr algn="l"/>
            <a:r>
              <a:rPr lang="en-US" altLang="zh-C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93115" y="307975"/>
            <a:ext cx="2397760" cy="501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670" b="1" dirty="0">
                <a:solidFill>
                  <a:srgbClr val="9D1E2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数据可视化</a:t>
            </a:r>
          </a:p>
        </p:txBody>
      </p:sp>
      <p:pic>
        <p:nvPicPr>
          <p:cNvPr id="3" name="图片 2" descr="北京大学深圳研究生院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3956" y="261801"/>
            <a:ext cx="2491740" cy="483235"/>
          </a:xfrm>
          <a:prstGeom prst="rect">
            <a:avLst/>
          </a:prstGeom>
        </p:spPr>
      </p:pic>
      <p:grpSp>
        <p:nvGrpSpPr>
          <p:cNvPr id="4" name="组合 7"/>
          <p:cNvGrpSpPr/>
          <p:nvPr/>
        </p:nvGrpSpPr>
        <p:grpSpPr>
          <a:xfrm>
            <a:off x="873903" y="850309"/>
            <a:ext cx="1707372" cy="89959"/>
            <a:chOff x="2952867" y="1777704"/>
            <a:chExt cx="6336704" cy="38400"/>
          </a:xfrm>
        </p:grpSpPr>
        <p:sp>
          <p:nvSpPr>
            <p:cNvPr id="5" name="矩形 4"/>
            <p:cNvSpPr/>
            <p:nvPr/>
          </p:nvSpPr>
          <p:spPr>
            <a:xfrm>
              <a:off x="6121219" y="1777704"/>
              <a:ext cx="3168352" cy="38400"/>
            </a:xfrm>
            <a:prstGeom prst="rect">
              <a:avLst/>
            </a:prstGeom>
            <a:solidFill>
              <a:srgbClr val="9D1E21"/>
            </a:solidFill>
            <a:ln>
              <a:solidFill>
                <a:srgbClr val="9D1E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2952867" y="1777704"/>
              <a:ext cx="3168352" cy="38400"/>
            </a:xfrm>
            <a:prstGeom prst="rect">
              <a:avLst/>
            </a:prstGeom>
            <a:solidFill>
              <a:srgbClr val="9D1E21"/>
            </a:solidFill>
            <a:ln>
              <a:solidFill>
                <a:srgbClr val="9D1E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</p:grpSp>
      <p:pic>
        <p:nvPicPr>
          <p:cNvPr id="40" name="Picture 2" descr="D:\李惠君\2019年-4月\041701.jpg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75" t="35970" b="29992"/>
          <a:stretch>
            <a:fillRect/>
          </a:stretch>
        </p:blipFill>
        <p:spPr bwMode="auto">
          <a:xfrm>
            <a:off x="9605074" y="1210251"/>
            <a:ext cx="2819400" cy="2334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矩形 38"/>
          <p:cNvSpPr/>
          <p:nvPr/>
        </p:nvSpPr>
        <p:spPr>
          <a:xfrm>
            <a:off x="532130" y="1089025"/>
            <a:ext cx="4182110" cy="5091430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601980" y="1240790"/>
            <a:ext cx="4802505" cy="123063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charset="0"/>
              <a:buChar char="n"/>
            </a:pPr>
            <a:r>
              <a:rPr lang="en-US" altLang="zh-CN" sz="2000" b="1" dirty="0">
                <a:solidFill>
                  <a:prstClr val="black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MA</a:t>
            </a:r>
            <a:r>
              <a:rPr lang="zh-CN" altLang="en-US" sz="2000" b="1" dirty="0">
                <a:solidFill>
                  <a:prstClr val="black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图</a:t>
            </a:r>
          </a:p>
          <a:p>
            <a:pPr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en-US" altLang="zh-CN" sz="1600" dirty="0">
                <a:solidFill>
                  <a:prstClr val="black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print(" </a:t>
            </a:r>
            <a:r>
              <a:rPr lang="zh-CN" altLang="en-US" sz="1600" dirty="0">
                <a:solidFill>
                  <a:prstClr val="black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创建图</a:t>
            </a:r>
            <a:r>
              <a:rPr lang="en-US" altLang="zh-CN" sz="1600" dirty="0">
                <a:solidFill>
                  <a:prstClr val="black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6: MA</a:t>
            </a:r>
            <a:r>
              <a:rPr lang="zh-CN" altLang="en-US" sz="1600" dirty="0">
                <a:solidFill>
                  <a:prstClr val="black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图</a:t>
            </a:r>
            <a:r>
              <a:rPr lang="en-US" altLang="zh-CN" sz="1600" dirty="0">
                <a:solidFill>
                  <a:prstClr val="black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...")</a:t>
            </a:r>
          </a:p>
          <a:p>
            <a:pPr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en-US" altLang="zh-CN" sz="1600" dirty="0">
                <a:solidFill>
                  <a:prstClr val="black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    fig6, ax6 = plt.subplots(figsize=(11, 8))   </a:t>
            </a:r>
          </a:p>
          <a:p>
            <a:pPr indent="0">
              <a:lnSpc>
                <a:spcPct val="150000"/>
              </a:lnSpc>
              <a:buFont typeface="Wingdings" panose="05000000000000000000" pitchFamily="2" charset="2"/>
              <a:buNone/>
            </a:pPr>
            <a:endParaRPr lang="en-US" altLang="zh-CN" sz="1600" dirty="0">
              <a:solidFill>
                <a:prstClr val="black"/>
              </a:solidFill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</a:endParaRPr>
          </a:p>
          <a:p>
            <a:pPr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en-US" altLang="zh-CN" sz="1600" dirty="0">
                <a:solidFill>
                  <a:prstClr val="black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   # </a:t>
            </a:r>
            <a:r>
              <a:rPr lang="zh-CN" altLang="en-US" sz="1600" dirty="0">
                <a:solidFill>
                  <a:prstClr val="black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绘制</a:t>
            </a:r>
            <a:r>
              <a:rPr lang="en-US" altLang="zh-CN" sz="1600" dirty="0">
                <a:solidFill>
                  <a:prstClr val="black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MA</a:t>
            </a:r>
            <a:r>
              <a:rPr lang="zh-CN" altLang="en-US" sz="1600" dirty="0">
                <a:solidFill>
                  <a:prstClr val="black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图</a:t>
            </a:r>
          </a:p>
          <a:p>
            <a:pPr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en-US" altLang="zh-CN" sz="1600" dirty="0">
                <a:solidFill>
                  <a:prstClr val="black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    scatter = ax6.scatter(A, log2fc, </a:t>
            </a:r>
          </a:p>
          <a:p>
            <a:pPr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en-US" altLang="zh-CN" sz="1600" dirty="0">
                <a:solidFill>
                  <a:prstClr val="black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                         c=colors_ma,</a:t>
            </a:r>
          </a:p>
          <a:p>
            <a:pPr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en-US" altLang="zh-CN" sz="1600" dirty="0">
                <a:solidFill>
                  <a:prstClr val="black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                         alpha=0.7,</a:t>
            </a:r>
          </a:p>
          <a:p>
            <a:pPr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en-US" altLang="zh-CN" sz="1600" dirty="0">
                <a:solidFill>
                  <a:prstClr val="black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                         s=sizes_ma,</a:t>
            </a:r>
          </a:p>
          <a:p>
            <a:pPr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en-US" altLang="zh-CN" sz="1600" dirty="0">
                <a:solidFill>
                  <a:prstClr val="black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                         edgecolor='white',</a:t>
            </a:r>
          </a:p>
          <a:p>
            <a:pPr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en-US" altLang="zh-CN" sz="1600" dirty="0">
                <a:solidFill>
                  <a:prstClr val="black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                         linewidth=0.5)   </a:t>
            </a:r>
          </a:p>
          <a:p>
            <a:pPr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en-US" altLang="zh-CN" sz="1600" dirty="0">
                <a:solidFill>
                  <a:prstClr val="black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    </a:t>
            </a:r>
          </a:p>
        </p:txBody>
      </p:sp>
      <p:pic>
        <p:nvPicPr>
          <p:cNvPr id="10" name="图片 9" descr="6_MA_Plot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2985" y="1202055"/>
            <a:ext cx="6881495" cy="49784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1633200" y="6430010"/>
            <a:ext cx="501015" cy="427990"/>
          </a:xfrm>
          <a:prstGeom prst="rect">
            <a:avLst/>
          </a:prstGeom>
        </p:spPr>
        <p:txBody>
          <a:bodyPr>
            <a:noAutofit/>
            <a:extLst>
              <a:ext uri="{4A0BC546-FE56-4ADE-93B0-CB8AF2F6F144}">
                <wpsdc:textFrameExt xmlns="" xmlns:wpsdc="http://www.wps.cn/officeDocument/2022/drawingmlCustomData" type="text"/>
              </a:ext>
            </a:extLst>
          </a:bodyPr>
          <a:lstStyle/>
          <a:p>
            <a:pPr algn="l"/>
            <a:r>
              <a:rPr lang="en-US" altLang="zh-C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11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93115" y="307975"/>
            <a:ext cx="2397760" cy="501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670" b="1" dirty="0">
                <a:solidFill>
                  <a:srgbClr val="9D1E2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结果解读</a:t>
            </a:r>
          </a:p>
        </p:txBody>
      </p:sp>
      <p:pic>
        <p:nvPicPr>
          <p:cNvPr id="3" name="图片 2" descr="北京大学深圳研究生院LOGO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33956" y="261801"/>
            <a:ext cx="2491740" cy="483235"/>
          </a:xfrm>
          <a:prstGeom prst="rect">
            <a:avLst/>
          </a:prstGeom>
        </p:spPr>
      </p:pic>
      <p:grpSp>
        <p:nvGrpSpPr>
          <p:cNvPr id="4" name="组合 7"/>
          <p:cNvGrpSpPr/>
          <p:nvPr/>
        </p:nvGrpSpPr>
        <p:grpSpPr>
          <a:xfrm>
            <a:off x="873903" y="850309"/>
            <a:ext cx="1424797" cy="102191"/>
            <a:chOff x="2952867" y="1777704"/>
            <a:chExt cx="6336704" cy="38400"/>
          </a:xfrm>
        </p:grpSpPr>
        <p:sp>
          <p:nvSpPr>
            <p:cNvPr id="5" name="矩形 4"/>
            <p:cNvSpPr/>
            <p:nvPr/>
          </p:nvSpPr>
          <p:spPr>
            <a:xfrm>
              <a:off x="6121219" y="1777704"/>
              <a:ext cx="3168352" cy="38400"/>
            </a:xfrm>
            <a:prstGeom prst="rect">
              <a:avLst/>
            </a:prstGeom>
            <a:solidFill>
              <a:srgbClr val="9D1E21"/>
            </a:solidFill>
            <a:ln>
              <a:solidFill>
                <a:srgbClr val="9D1E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2952867" y="1777704"/>
              <a:ext cx="3168352" cy="38400"/>
            </a:xfrm>
            <a:prstGeom prst="rect">
              <a:avLst/>
            </a:prstGeom>
            <a:solidFill>
              <a:srgbClr val="9D1E21"/>
            </a:solidFill>
            <a:ln>
              <a:solidFill>
                <a:srgbClr val="9D1E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</p:grpSp>
      <p:pic>
        <p:nvPicPr>
          <p:cNvPr id="40" name="Picture 2" descr="D:\李惠君\2019年-4月\041701.jpg"/>
          <p:cNvPicPr>
            <a:picLocks noChangeAspect="1" noChangeArrowheads="1"/>
          </p:cNvPicPr>
          <p:nvPr/>
        </p:nvPicPr>
        <p:blipFill rotWithShape="1">
          <a:blip r:embed="rId6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75" t="35970" b="29992"/>
          <a:stretch>
            <a:fillRect/>
          </a:stretch>
        </p:blipFill>
        <p:spPr bwMode="auto">
          <a:xfrm>
            <a:off x="9576499" y="1066106"/>
            <a:ext cx="2819400" cy="2334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L 形 47"/>
          <p:cNvSpPr/>
          <p:nvPr>
            <p:custDataLst>
              <p:tags r:id="rId1"/>
            </p:custDataLst>
          </p:nvPr>
        </p:nvSpPr>
        <p:spPr>
          <a:xfrm flipV="1">
            <a:off x="7043312" y="771594"/>
            <a:ext cx="418465" cy="418465"/>
          </a:xfrm>
          <a:prstGeom prst="corner">
            <a:avLst>
              <a:gd name="adj1" fmla="val 24285"/>
              <a:gd name="adj2" fmla="val 27142"/>
            </a:avLst>
          </a:prstGeom>
          <a:solidFill>
            <a:srgbClr val="9E1F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9" name="L 形 48"/>
          <p:cNvSpPr/>
          <p:nvPr>
            <p:custDataLst>
              <p:tags r:id="rId2"/>
            </p:custDataLst>
          </p:nvPr>
        </p:nvSpPr>
        <p:spPr>
          <a:xfrm flipH="1">
            <a:off x="11401425" y="1807210"/>
            <a:ext cx="485140" cy="418465"/>
          </a:xfrm>
          <a:prstGeom prst="corner">
            <a:avLst>
              <a:gd name="adj1" fmla="val 24285"/>
              <a:gd name="adj2" fmla="val 27142"/>
            </a:avLst>
          </a:prstGeom>
          <a:solidFill>
            <a:srgbClr val="9E1F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9" name="文本框 38"/>
          <p:cNvSpPr txBox="1"/>
          <p:nvPr/>
        </p:nvSpPr>
        <p:spPr>
          <a:xfrm>
            <a:off x="7057411" y="2521049"/>
            <a:ext cx="1778150" cy="368300"/>
          </a:xfrm>
          <a:prstGeom prst="rect">
            <a:avLst/>
          </a:prstGeom>
          <a:solidFill>
            <a:srgbClr val="9E1F21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生物学意义</a:t>
            </a:r>
          </a:p>
        </p:txBody>
      </p:sp>
      <p:pic>
        <p:nvPicPr>
          <p:cNvPr id="12" name="图片 11" descr="图表, 条形图&#10;&#10;AI 生成的内容可能不正确。">
            <a:extLst>
              <a:ext uri="{FF2B5EF4-FFF2-40B4-BE49-F238E27FC236}">
                <a16:creationId xmlns:a16="http://schemas.microsoft.com/office/drawing/2014/main" id="{472F8F73-48B6-7EC2-8122-3FEF3DDA402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325" y="1651000"/>
            <a:ext cx="5915153" cy="341757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C3D0728C-5188-3194-A4D2-94A200835CE7}"/>
              </a:ext>
            </a:extLst>
          </p:cNvPr>
          <p:cNvSpPr txBox="1"/>
          <p:nvPr/>
        </p:nvSpPr>
        <p:spPr>
          <a:xfrm>
            <a:off x="7206647" y="3033863"/>
            <a:ext cx="3820567" cy="12899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展示样本间的技术变异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识别异常样本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验证实验操作的一致性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F048D8FF-A7A9-77EC-2EAB-5A43550E95C3}"/>
              </a:ext>
            </a:extLst>
          </p:cNvPr>
          <p:cNvSpPr txBox="1"/>
          <p:nvPr/>
        </p:nvSpPr>
        <p:spPr>
          <a:xfrm>
            <a:off x="7206647" y="867499"/>
            <a:ext cx="4604385" cy="1289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使用渐变蓝色/红色区分对照组和处理组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添加黑色边框增强视觉层次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智能标签显示（避免重叠）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84635A26-F780-B151-9E1D-A734A988742A}"/>
              </a:ext>
            </a:extLst>
          </p:cNvPr>
          <p:cNvSpPr txBox="1"/>
          <p:nvPr/>
        </p:nvSpPr>
        <p:spPr>
          <a:xfrm>
            <a:off x="6948838" y="312291"/>
            <a:ext cx="11671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9D1E2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设计特点</a:t>
            </a:r>
          </a:p>
        </p:txBody>
      </p: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B9081DB2-455E-C53E-983E-2750B016F770}"/>
              </a:ext>
            </a:extLst>
          </p:cNvPr>
          <p:cNvGrpSpPr/>
          <p:nvPr/>
        </p:nvGrpSpPr>
        <p:grpSpPr>
          <a:xfrm>
            <a:off x="7118494" y="4544483"/>
            <a:ext cx="311349" cy="296333"/>
            <a:chOff x="7118494" y="4722283"/>
            <a:chExt cx="311349" cy="296333"/>
          </a:xfrm>
        </p:grpSpPr>
        <p:sp>
          <p:nvSpPr>
            <p:cNvPr id="35" name="任意多边形: 形状 34">
              <a:extLst>
                <a:ext uri="{FF2B5EF4-FFF2-40B4-BE49-F238E27FC236}">
                  <a16:creationId xmlns:a16="http://schemas.microsoft.com/office/drawing/2014/main" id="{B776DFE5-A0A3-D63F-9780-E8A5642306DB}"/>
                </a:ext>
              </a:extLst>
            </p:cNvPr>
            <p:cNvSpPr/>
            <p:nvPr/>
          </p:nvSpPr>
          <p:spPr>
            <a:xfrm>
              <a:off x="7118494" y="4722283"/>
              <a:ext cx="223532" cy="207433"/>
            </a:xfrm>
            <a:custGeom>
              <a:avLst/>
              <a:gdLst>
                <a:gd name="csX0" fmla="*/ 111766 w 223532"/>
                <a:gd name="csY0" fmla="*/ 207433 h 207433"/>
                <a:gd name="csX1" fmla="*/ 0 w 223532"/>
                <a:gd name="csY1" fmla="*/ 103717 h 207433"/>
                <a:gd name="csX2" fmla="*/ 111766 w 223532"/>
                <a:gd name="csY2" fmla="*/ 0 h 207433"/>
                <a:gd name="csX3" fmla="*/ 223533 w 223532"/>
                <a:gd name="csY3" fmla="*/ 103717 h 207433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</a:cxnLst>
              <a:rect l="l" t="t" r="r" b="b"/>
              <a:pathLst>
                <a:path w="223532" h="207433">
                  <a:moveTo>
                    <a:pt x="111766" y="207433"/>
                  </a:moveTo>
                  <a:cubicBezTo>
                    <a:pt x="50039" y="207433"/>
                    <a:pt x="0" y="160998"/>
                    <a:pt x="0" y="103717"/>
                  </a:cubicBezTo>
                  <a:cubicBezTo>
                    <a:pt x="0" y="46435"/>
                    <a:pt x="50039" y="0"/>
                    <a:pt x="111766" y="0"/>
                  </a:cubicBezTo>
                  <a:cubicBezTo>
                    <a:pt x="173493" y="0"/>
                    <a:pt x="223533" y="46435"/>
                    <a:pt x="223533" y="103717"/>
                  </a:cubicBezTo>
                </a:path>
              </a:pathLst>
            </a:custGeom>
            <a:solidFill>
              <a:schemeClr val="bg1"/>
            </a:solidFill>
            <a:ln w="15875" cap="flat">
              <a:solidFill>
                <a:srgbClr val="9D1E21"/>
              </a:solidFill>
              <a:prstDash val="solid"/>
              <a:round/>
            </a:ln>
          </p:spPr>
        </p:sp>
        <p:sp>
          <p:nvSpPr>
            <p:cNvPr id="36" name="任意多边形: 形状 35">
              <a:extLst>
                <a:ext uri="{FF2B5EF4-FFF2-40B4-BE49-F238E27FC236}">
                  <a16:creationId xmlns:a16="http://schemas.microsoft.com/office/drawing/2014/main" id="{9716225E-8034-9629-9E66-DBB730B6E72B}"/>
                </a:ext>
              </a:extLst>
            </p:cNvPr>
            <p:cNvSpPr/>
            <p:nvPr/>
          </p:nvSpPr>
          <p:spPr>
            <a:xfrm>
              <a:off x="7222277" y="4826000"/>
              <a:ext cx="207566" cy="192616"/>
            </a:xfrm>
            <a:custGeom>
              <a:avLst/>
              <a:gdLst>
                <a:gd name="csX0" fmla="*/ 207566 w 207566"/>
                <a:gd name="csY0" fmla="*/ 0 h 192616"/>
                <a:gd name="csX1" fmla="*/ 0 w 207566"/>
                <a:gd name="csY1" fmla="*/ 0 h 192616"/>
                <a:gd name="csX2" fmla="*/ 0 w 207566"/>
                <a:gd name="csY2" fmla="*/ 192617 h 192616"/>
                <a:gd name="csX3" fmla="*/ 207566 w 207566"/>
                <a:gd name="csY3" fmla="*/ 192617 h 192616"/>
                <a:gd name="csX4" fmla="*/ 207566 w 207566"/>
                <a:gd name="csY4" fmla="*/ 0 h 192616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</a:cxnLst>
              <a:rect l="l" t="t" r="r" b="b"/>
              <a:pathLst>
                <a:path w="207566" h="192616">
                  <a:moveTo>
                    <a:pt x="207566" y="0"/>
                  </a:moveTo>
                  <a:lnTo>
                    <a:pt x="0" y="0"/>
                  </a:lnTo>
                  <a:lnTo>
                    <a:pt x="0" y="192617"/>
                  </a:lnTo>
                  <a:lnTo>
                    <a:pt x="207566" y="192617"/>
                  </a:lnTo>
                  <a:lnTo>
                    <a:pt x="207566" y="0"/>
                  </a:lnTo>
                  <a:close/>
                </a:path>
              </a:pathLst>
            </a:custGeom>
            <a:solidFill>
              <a:srgbClr val="9D1E21"/>
            </a:solidFill>
            <a:ln w="15875" cap="flat">
              <a:solidFill>
                <a:srgbClr val="9D1E21"/>
              </a:solidFill>
              <a:prstDash val="solid"/>
              <a:round/>
            </a:ln>
          </p:spPr>
        </p:sp>
      </p:grpSp>
      <p:sp>
        <p:nvSpPr>
          <p:cNvPr id="24" name="AutoShape 5">
            <a:extLst>
              <a:ext uri="{FF2B5EF4-FFF2-40B4-BE49-F238E27FC236}">
                <a16:creationId xmlns:a16="http://schemas.microsoft.com/office/drawing/2014/main" id="{CC709A25-4132-DF13-E736-7C60B50DDAC3}"/>
              </a:ext>
            </a:extLst>
          </p:cNvPr>
          <p:cNvSpPr/>
          <p:nvPr/>
        </p:nvSpPr>
        <p:spPr>
          <a:xfrm>
            <a:off x="7531100" y="4546600"/>
            <a:ext cx="1212850" cy="4445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ctr" anchorCtr="0"/>
          <a:lstStyle/>
          <a:p>
            <a:pPr indent="0" algn="l">
              <a:lnSpc>
                <a:spcPct val="125000"/>
              </a:lnSpc>
              <a:defRPr/>
            </a:pPr>
            <a:r>
              <a:rPr lang="zh-CN" altLang="en-US" b="1" dirty="0">
                <a:solidFill>
                  <a:srgbClr val="9D1E2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项目结果</a:t>
            </a:r>
          </a:p>
          <a:p>
            <a:pPr indent="0" algn="l">
              <a:lnSpc>
                <a:spcPct val="125000"/>
              </a:lnSpc>
              <a:defRPr/>
            </a:pPr>
            <a:endParaRPr lang="en-US" sz="1100" dirty="0"/>
          </a:p>
        </p:txBody>
      </p:sp>
      <p:sp>
        <p:nvSpPr>
          <p:cNvPr id="27" name="AutoShape 8">
            <a:extLst>
              <a:ext uri="{FF2B5EF4-FFF2-40B4-BE49-F238E27FC236}">
                <a16:creationId xmlns:a16="http://schemas.microsoft.com/office/drawing/2014/main" id="{6A3F4CB1-6CD0-F2B4-CA6D-4083930EAC14}"/>
              </a:ext>
            </a:extLst>
          </p:cNvPr>
          <p:cNvSpPr/>
          <p:nvPr/>
        </p:nvSpPr>
        <p:spPr>
          <a:xfrm>
            <a:off x="6584950" y="4277551"/>
            <a:ext cx="4983414" cy="2364384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ctr" anchorCtr="0"/>
          <a:lstStyle/>
          <a:p>
            <a:pPr>
              <a:lnSpc>
                <a:spcPct val="125000"/>
              </a:lnSpc>
              <a:defRPr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5000"/>
              </a:lnSpc>
              <a:defRPr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 algn="l">
              <a:lnSpc>
                <a:spcPct val="125000"/>
              </a:lnSpc>
              <a:defRPr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 algn="l">
              <a:lnSpc>
                <a:spcPct val="125000"/>
              </a:lnSpc>
              <a:defRPr/>
            </a:pPr>
            <a:endParaRPr lang="en-US" sz="1100" dirty="0"/>
          </a:p>
        </p:txBody>
      </p:sp>
      <p:sp>
        <p:nvSpPr>
          <p:cNvPr id="32" name="AutoShape 12">
            <a:extLst>
              <a:ext uri="{FF2B5EF4-FFF2-40B4-BE49-F238E27FC236}">
                <a16:creationId xmlns:a16="http://schemas.microsoft.com/office/drawing/2014/main" id="{C6458E65-F759-0072-0E80-3B187C18E797}"/>
              </a:ext>
            </a:extLst>
          </p:cNvPr>
          <p:cNvSpPr/>
          <p:nvPr/>
        </p:nvSpPr>
        <p:spPr>
          <a:xfrm>
            <a:off x="7340600" y="6286500"/>
            <a:ext cx="4445000" cy="5080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ctr" anchorCtr="0"/>
          <a:lstStyle/>
          <a:p>
            <a:pPr indent="0" algn="l">
              <a:lnSpc>
                <a:spcPct val="125000"/>
              </a:lnSpc>
              <a:defRPr/>
            </a:pPr>
            <a:endParaRPr lang="en-US" sz="1100" dirty="0"/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18779F31-7540-8FCC-A7BE-3A1650445EEB}"/>
              </a:ext>
            </a:extLst>
          </p:cNvPr>
          <p:cNvSpPr txBox="1"/>
          <p:nvPr/>
        </p:nvSpPr>
        <p:spPr>
          <a:xfrm>
            <a:off x="7252544" y="4958503"/>
            <a:ext cx="4963069" cy="17054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样本总数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12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 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对照组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C1-C6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共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个，处理组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T1-T6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共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数据质量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: </a:t>
            </a: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原始数据质量极高，无缺失值，无零计数基因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1890DDA-01C8-3806-DFC7-06B14F97579B}"/>
              </a:ext>
            </a:extLst>
          </p:cNvPr>
          <p:cNvSpPr txBox="1"/>
          <p:nvPr/>
        </p:nvSpPr>
        <p:spPr>
          <a:xfrm>
            <a:off x="11670107" y="6430010"/>
            <a:ext cx="565851" cy="427990"/>
          </a:xfrm>
          <a:prstGeom prst="rect">
            <a:avLst/>
          </a:prstGeom>
        </p:spPr>
        <p:txBody>
          <a:bodyPr>
            <a:noAutofit/>
            <a:extLst>
              <a:ext uri="{4A0BC546-FE56-4ADE-93B0-CB8AF2F6F144}">
                <wpsdc:textFrameExt xmlns="" xmlns:wpsdc="http://www.wps.cn/officeDocument/2022/drawingmlCustomData" type="text"/>
              </a:ext>
            </a:extLst>
          </a:bodyPr>
          <a:lstStyle/>
          <a:p>
            <a:pPr algn="l"/>
            <a:r>
              <a:rPr lang="en-US" altLang="zh-C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93115" y="307975"/>
            <a:ext cx="2397760" cy="501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670" b="1" dirty="0">
                <a:solidFill>
                  <a:srgbClr val="9D1E2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结果解读</a:t>
            </a:r>
          </a:p>
        </p:txBody>
      </p:sp>
      <p:pic>
        <p:nvPicPr>
          <p:cNvPr id="3" name="图片 2" descr="北京大学深圳研究生院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3956" y="261801"/>
            <a:ext cx="2491740" cy="483235"/>
          </a:xfrm>
          <a:prstGeom prst="rect">
            <a:avLst/>
          </a:prstGeom>
        </p:spPr>
      </p:pic>
      <p:pic>
        <p:nvPicPr>
          <p:cNvPr id="9" name="图片 8" descr="图表, 条形图&#10;&#10;AI 生成的内容可能不正确。">
            <a:extLst>
              <a:ext uri="{FF2B5EF4-FFF2-40B4-BE49-F238E27FC236}">
                <a16:creationId xmlns:a16="http://schemas.microsoft.com/office/drawing/2014/main" id="{9C45C05D-26E2-73CB-5517-75ACA1EC2F6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819" y="940268"/>
            <a:ext cx="4944756" cy="586796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6" name="图片 15" descr="北京大学深圳研究生院LOGO">
            <a:extLst>
              <a:ext uri="{FF2B5EF4-FFF2-40B4-BE49-F238E27FC236}">
                <a16:creationId xmlns:a16="http://schemas.microsoft.com/office/drawing/2014/main" id="{DF4AABF6-6389-FC84-8D47-4473F1E605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3956" y="261801"/>
            <a:ext cx="2491740" cy="483235"/>
          </a:xfrm>
          <a:prstGeom prst="rect">
            <a:avLst/>
          </a:prstGeom>
        </p:spPr>
      </p:pic>
      <p:pic>
        <p:nvPicPr>
          <p:cNvPr id="17" name="Picture 2" descr="D:\李惠君\2019年-4月\041701.jpg">
            <a:extLst>
              <a:ext uri="{FF2B5EF4-FFF2-40B4-BE49-F238E27FC236}">
                <a16:creationId xmlns:a16="http://schemas.microsoft.com/office/drawing/2014/main" id="{C9A9D5ED-070F-516D-050A-602A36FF7A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75" t="35970" b="29992"/>
          <a:stretch>
            <a:fillRect/>
          </a:stretch>
        </p:blipFill>
        <p:spPr bwMode="auto">
          <a:xfrm>
            <a:off x="9576499" y="1066106"/>
            <a:ext cx="2819400" cy="2334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L 形 17">
            <a:extLst>
              <a:ext uri="{FF2B5EF4-FFF2-40B4-BE49-F238E27FC236}">
                <a16:creationId xmlns:a16="http://schemas.microsoft.com/office/drawing/2014/main" id="{10E62EC5-2562-D602-9BEA-043D004491AC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 flipV="1">
            <a:off x="7043312" y="771594"/>
            <a:ext cx="418465" cy="418465"/>
          </a:xfrm>
          <a:prstGeom prst="corner">
            <a:avLst>
              <a:gd name="adj1" fmla="val 24285"/>
              <a:gd name="adj2" fmla="val 27142"/>
            </a:avLst>
          </a:prstGeom>
          <a:solidFill>
            <a:srgbClr val="9E1F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L 形 18">
            <a:extLst>
              <a:ext uri="{FF2B5EF4-FFF2-40B4-BE49-F238E27FC236}">
                <a16:creationId xmlns:a16="http://schemas.microsoft.com/office/drawing/2014/main" id="{2035AD77-AC41-86C4-6210-CB01361B03C3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 flipH="1">
            <a:off x="11401425" y="1807210"/>
            <a:ext cx="485140" cy="418465"/>
          </a:xfrm>
          <a:prstGeom prst="corner">
            <a:avLst>
              <a:gd name="adj1" fmla="val 24285"/>
              <a:gd name="adj2" fmla="val 27142"/>
            </a:avLst>
          </a:prstGeom>
          <a:solidFill>
            <a:srgbClr val="9E1F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6C8998B5-D466-4F7F-6688-C25A7B6FD875}"/>
              </a:ext>
            </a:extLst>
          </p:cNvPr>
          <p:cNvSpPr txBox="1"/>
          <p:nvPr/>
        </p:nvSpPr>
        <p:spPr>
          <a:xfrm>
            <a:off x="7057411" y="2521049"/>
            <a:ext cx="1778150" cy="368300"/>
          </a:xfrm>
          <a:prstGeom prst="rect">
            <a:avLst/>
          </a:prstGeom>
          <a:solidFill>
            <a:srgbClr val="9E1F21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生物学意义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690B36E9-F265-53A6-E340-F9EDF328E993}"/>
              </a:ext>
            </a:extLst>
          </p:cNvPr>
          <p:cNvSpPr txBox="1"/>
          <p:nvPr/>
        </p:nvSpPr>
        <p:spPr>
          <a:xfrm>
            <a:off x="7206647" y="3033863"/>
            <a:ext cx="3820567" cy="17054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评估实验重复性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检测批次效应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验证样本分组合理性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DFD63C4F-3B18-FA55-297C-D2247141067F}"/>
              </a:ext>
            </a:extLst>
          </p:cNvPr>
          <p:cNvSpPr txBox="1"/>
          <p:nvPr/>
        </p:nvSpPr>
        <p:spPr>
          <a:xfrm>
            <a:off x="7206647" y="867499"/>
            <a:ext cx="4604385" cy="1289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红蓝渐变色系，中心值为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0.85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黑色分隔线突出实验分组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添加组别标签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954D3B70-EDDE-F24E-1D86-32081A3BDBD2}"/>
              </a:ext>
            </a:extLst>
          </p:cNvPr>
          <p:cNvSpPr txBox="1"/>
          <p:nvPr/>
        </p:nvSpPr>
        <p:spPr>
          <a:xfrm>
            <a:off x="6948838" y="312291"/>
            <a:ext cx="11671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9D1E2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设计特点</a:t>
            </a:r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8BE131B1-D64B-DCB8-78FA-6490245BB320}"/>
              </a:ext>
            </a:extLst>
          </p:cNvPr>
          <p:cNvGrpSpPr/>
          <p:nvPr/>
        </p:nvGrpSpPr>
        <p:grpSpPr>
          <a:xfrm>
            <a:off x="7118494" y="4544483"/>
            <a:ext cx="311349" cy="296333"/>
            <a:chOff x="7118494" y="4722283"/>
            <a:chExt cx="311349" cy="296333"/>
          </a:xfrm>
        </p:grpSpPr>
        <p:sp>
          <p:nvSpPr>
            <p:cNvPr id="25" name="任意多边形: 形状 24">
              <a:extLst>
                <a:ext uri="{FF2B5EF4-FFF2-40B4-BE49-F238E27FC236}">
                  <a16:creationId xmlns:a16="http://schemas.microsoft.com/office/drawing/2014/main" id="{FBE3D611-F1DF-2545-463A-1A7F2B279E19}"/>
                </a:ext>
              </a:extLst>
            </p:cNvPr>
            <p:cNvSpPr/>
            <p:nvPr/>
          </p:nvSpPr>
          <p:spPr>
            <a:xfrm>
              <a:off x="7118494" y="4722283"/>
              <a:ext cx="223532" cy="207433"/>
            </a:xfrm>
            <a:custGeom>
              <a:avLst/>
              <a:gdLst>
                <a:gd name="csX0" fmla="*/ 111766 w 223532"/>
                <a:gd name="csY0" fmla="*/ 207433 h 207433"/>
                <a:gd name="csX1" fmla="*/ 0 w 223532"/>
                <a:gd name="csY1" fmla="*/ 103717 h 207433"/>
                <a:gd name="csX2" fmla="*/ 111766 w 223532"/>
                <a:gd name="csY2" fmla="*/ 0 h 207433"/>
                <a:gd name="csX3" fmla="*/ 223533 w 223532"/>
                <a:gd name="csY3" fmla="*/ 103717 h 207433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</a:cxnLst>
              <a:rect l="l" t="t" r="r" b="b"/>
              <a:pathLst>
                <a:path w="223532" h="207433">
                  <a:moveTo>
                    <a:pt x="111766" y="207433"/>
                  </a:moveTo>
                  <a:cubicBezTo>
                    <a:pt x="50039" y="207433"/>
                    <a:pt x="0" y="160998"/>
                    <a:pt x="0" y="103717"/>
                  </a:cubicBezTo>
                  <a:cubicBezTo>
                    <a:pt x="0" y="46435"/>
                    <a:pt x="50039" y="0"/>
                    <a:pt x="111766" y="0"/>
                  </a:cubicBezTo>
                  <a:cubicBezTo>
                    <a:pt x="173493" y="0"/>
                    <a:pt x="223533" y="46435"/>
                    <a:pt x="223533" y="103717"/>
                  </a:cubicBezTo>
                </a:path>
              </a:pathLst>
            </a:custGeom>
            <a:solidFill>
              <a:schemeClr val="bg1"/>
            </a:solidFill>
            <a:ln w="15875" cap="flat">
              <a:solidFill>
                <a:srgbClr val="9D1E21"/>
              </a:solidFill>
              <a:prstDash val="solid"/>
              <a:round/>
            </a:ln>
          </p:spPr>
        </p:sp>
        <p:sp>
          <p:nvSpPr>
            <p:cNvPr id="26" name="任意多边形: 形状 25">
              <a:extLst>
                <a:ext uri="{FF2B5EF4-FFF2-40B4-BE49-F238E27FC236}">
                  <a16:creationId xmlns:a16="http://schemas.microsoft.com/office/drawing/2014/main" id="{0A6D8C69-0A97-3A64-BCE0-7416ABFCCCB5}"/>
                </a:ext>
              </a:extLst>
            </p:cNvPr>
            <p:cNvSpPr/>
            <p:nvPr/>
          </p:nvSpPr>
          <p:spPr>
            <a:xfrm>
              <a:off x="7222277" y="4826000"/>
              <a:ext cx="207566" cy="192616"/>
            </a:xfrm>
            <a:custGeom>
              <a:avLst/>
              <a:gdLst>
                <a:gd name="csX0" fmla="*/ 207566 w 207566"/>
                <a:gd name="csY0" fmla="*/ 0 h 192616"/>
                <a:gd name="csX1" fmla="*/ 0 w 207566"/>
                <a:gd name="csY1" fmla="*/ 0 h 192616"/>
                <a:gd name="csX2" fmla="*/ 0 w 207566"/>
                <a:gd name="csY2" fmla="*/ 192617 h 192616"/>
                <a:gd name="csX3" fmla="*/ 207566 w 207566"/>
                <a:gd name="csY3" fmla="*/ 192617 h 192616"/>
                <a:gd name="csX4" fmla="*/ 207566 w 207566"/>
                <a:gd name="csY4" fmla="*/ 0 h 192616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</a:cxnLst>
              <a:rect l="l" t="t" r="r" b="b"/>
              <a:pathLst>
                <a:path w="207566" h="192616">
                  <a:moveTo>
                    <a:pt x="207566" y="0"/>
                  </a:moveTo>
                  <a:lnTo>
                    <a:pt x="0" y="0"/>
                  </a:lnTo>
                  <a:lnTo>
                    <a:pt x="0" y="192617"/>
                  </a:lnTo>
                  <a:lnTo>
                    <a:pt x="207566" y="192617"/>
                  </a:lnTo>
                  <a:lnTo>
                    <a:pt x="207566" y="0"/>
                  </a:lnTo>
                  <a:close/>
                </a:path>
              </a:pathLst>
            </a:custGeom>
            <a:solidFill>
              <a:srgbClr val="9D1E21"/>
            </a:solidFill>
            <a:ln w="15875" cap="flat">
              <a:solidFill>
                <a:srgbClr val="9D1E21"/>
              </a:solidFill>
              <a:prstDash val="solid"/>
              <a:round/>
            </a:ln>
          </p:spPr>
        </p:sp>
      </p:grpSp>
      <p:sp>
        <p:nvSpPr>
          <p:cNvPr id="27" name="AutoShape 5">
            <a:extLst>
              <a:ext uri="{FF2B5EF4-FFF2-40B4-BE49-F238E27FC236}">
                <a16:creationId xmlns:a16="http://schemas.microsoft.com/office/drawing/2014/main" id="{89F3F4A2-0D9C-0C40-41C3-4983EA655828}"/>
              </a:ext>
            </a:extLst>
          </p:cNvPr>
          <p:cNvSpPr/>
          <p:nvPr/>
        </p:nvSpPr>
        <p:spPr>
          <a:xfrm>
            <a:off x="7531100" y="4546600"/>
            <a:ext cx="1212850" cy="4445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ctr" anchorCtr="0"/>
          <a:lstStyle/>
          <a:p>
            <a:pPr indent="0" algn="l">
              <a:lnSpc>
                <a:spcPct val="125000"/>
              </a:lnSpc>
              <a:defRPr/>
            </a:pPr>
            <a:r>
              <a:rPr lang="zh-CN" altLang="en-US" b="1" dirty="0">
                <a:solidFill>
                  <a:srgbClr val="9D1E2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项目结果</a:t>
            </a:r>
          </a:p>
          <a:p>
            <a:pPr indent="0" algn="l">
              <a:lnSpc>
                <a:spcPct val="125000"/>
              </a:lnSpc>
              <a:defRPr/>
            </a:pPr>
            <a:endParaRPr lang="en-US" sz="1100" dirty="0"/>
          </a:p>
        </p:txBody>
      </p:sp>
      <p:sp>
        <p:nvSpPr>
          <p:cNvPr id="28" name="AutoShape 12">
            <a:extLst>
              <a:ext uri="{FF2B5EF4-FFF2-40B4-BE49-F238E27FC236}">
                <a16:creationId xmlns:a16="http://schemas.microsoft.com/office/drawing/2014/main" id="{8AB03C1E-0B9F-B031-1450-EE8C03B68EC4}"/>
              </a:ext>
            </a:extLst>
          </p:cNvPr>
          <p:cNvSpPr/>
          <p:nvPr/>
        </p:nvSpPr>
        <p:spPr>
          <a:xfrm>
            <a:off x="7340600" y="6286500"/>
            <a:ext cx="4445000" cy="5080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ctr" anchorCtr="0"/>
          <a:lstStyle/>
          <a:p>
            <a:pPr indent="0" algn="l">
              <a:lnSpc>
                <a:spcPct val="125000"/>
              </a:lnSpc>
              <a:defRPr/>
            </a:pPr>
            <a:endParaRPr lang="en-US" sz="1100" dirty="0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BEBCEF81-5AF7-4F67-B963-C5497050C3EB}"/>
              </a:ext>
            </a:extLst>
          </p:cNvPr>
          <p:cNvSpPr txBox="1"/>
          <p:nvPr/>
        </p:nvSpPr>
        <p:spPr>
          <a:xfrm>
            <a:off x="7252544" y="4958503"/>
            <a:ext cx="4963069" cy="17054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样本相关性热图清晰地展示了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12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个样本间的表达模式相似性。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同组内样本（无论是对照组还是处理组）均表现出高度的正相关性。</a:t>
            </a:r>
          </a:p>
        </p:txBody>
      </p:sp>
      <p:grpSp>
        <p:nvGrpSpPr>
          <p:cNvPr id="30" name="组合 7">
            <a:extLst>
              <a:ext uri="{FF2B5EF4-FFF2-40B4-BE49-F238E27FC236}">
                <a16:creationId xmlns:a16="http://schemas.microsoft.com/office/drawing/2014/main" id="{5F315D19-1E49-A1BD-7BA8-925C0B78E1D0}"/>
              </a:ext>
            </a:extLst>
          </p:cNvPr>
          <p:cNvGrpSpPr/>
          <p:nvPr/>
        </p:nvGrpSpPr>
        <p:grpSpPr>
          <a:xfrm>
            <a:off x="873903" y="850309"/>
            <a:ext cx="1424797" cy="102191"/>
            <a:chOff x="2952867" y="1777704"/>
            <a:chExt cx="6336704" cy="38400"/>
          </a:xfrm>
        </p:grpSpPr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4FC8C414-B031-509B-885A-C8010B253D14}"/>
                </a:ext>
              </a:extLst>
            </p:cNvPr>
            <p:cNvSpPr/>
            <p:nvPr/>
          </p:nvSpPr>
          <p:spPr>
            <a:xfrm>
              <a:off x="6121219" y="1777704"/>
              <a:ext cx="3168352" cy="38400"/>
            </a:xfrm>
            <a:prstGeom prst="rect">
              <a:avLst/>
            </a:prstGeom>
            <a:solidFill>
              <a:srgbClr val="9D1E21"/>
            </a:solidFill>
            <a:ln>
              <a:solidFill>
                <a:srgbClr val="9D1E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88EE943D-9E0D-6677-542C-6D4E56B59ED1}"/>
                </a:ext>
              </a:extLst>
            </p:cNvPr>
            <p:cNvSpPr/>
            <p:nvPr/>
          </p:nvSpPr>
          <p:spPr>
            <a:xfrm>
              <a:off x="2952867" y="1777704"/>
              <a:ext cx="3168352" cy="38400"/>
            </a:xfrm>
            <a:prstGeom prst="rect">
              <a:avLst/>
            </a:prstGeom>
            <a:solidFill>
              <a:srgbClr val="9D1E21"/>
            </a:solidFill>
            <a:ln>
              <a:solidFill>
                <a:srgbClr val="9D1E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FC697363-87FA-BA89-4F71-6A2A51586232}"/>
              </a:ext>
            </a:extLst>
          </p:cNvPr>
          <p:cNvSpPr txBox="1"/>
          <p:nvPr/>
        </p:nvSpPr>
        <p:spPr>
          <a:xfrm>
            <a:off x="11620500" y="6430010"/>
            <a:ext cx="513715" cy="427990"/>
          </a:xfrm>
          <a:prstGeom prst="rect">
            <a:avLst/>
          </a:prstGeom>
        </p:spPr>
        <p:txBody>
          <a:bodyPr>
            <a:noAutofit/>
            <a:extLst>
              <a:ext uri="{4A0BC546-FE56-4ADE-93B0-CB8AF2F6F144}">
                <wpsdc:textFrameExt xmlns="" xmlns:wpsdc="http://www.wps.cn/officeDocument/2022/drawingmlCustomData" type="text"/>
              </a:ext>
            </a:extLst>
          </a:bodyPr>
          <a:lstStyle/>
          <a:p>
            <a:pPr algn="l"/>
            <a:r>
              <a:rPr lang="en-US" altLang="zh-C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13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B3D4E8-0FCA-0F06-DB02-6E49E7B747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C720000B-3AA7-BAD8-2A1D-56B4D1D39BC1}"/>
              </a:ext>
            </a:extLst>
          </p:cNvPr>
          <p:cNvSpPr txBox="1"/>
          <p:nvPr/>
        </p:nvSpPr>
        <p:spPr>
          <a:xfrm>
            <a:off x="793115" y="307975"/>
            <a:ext cx="2397760" cy="501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670" b="1" dirty="0">
                <a:solidFill>
                  <a:srgbClr val="9D1E2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结果解读</a:t>
            </a:r>
          </a:p>
        </p:txBody>
      </p:sp>
      <p:pic>
        <p:nvPicPr>
          <p:cNvPr id="3" name="图片 2" descr="北京大学深圳研究生院LOGO">
            <a:extLst>
              <a:ext uri="{FF2B5EF4-FFF2-40B4-BE49-F238E27FC236}">
                <a16:creationId xmlns:a16="http://schemas.microsoft.com/office/drawing/2014/main" id="{FD31BB53-791B-C8A8-A61A-6B47EE84CF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3956" y="261801"/>
            <a:ext cx="2491740" cy="483235"/>
          </a:xfrm>
          <a:prstGeom prst="rect">
            <a:avLst/>
          </a:prstGeom>
        </p:spPr>
      </p:pic>
      <p:pic>
        <p:nvPicPr>
          <p:cNvPr id="8" name="图片 7" descr="图表, 散点图&#10;&#10;AI 生成的内容可能不正确。">
            <a:extLst>
              <a:ext uri="{FF2B5EF4-FFF2-40B4-BE49-F238E27FC236}">
                <a16:creationId xmlns:a16="http://schemas.microsoft.com/office/drawing/2014/main" id="{8521F032-A028-B61F-2781-7911196859B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92" y="1581070"/>
            <a:ext cx="6120366" cy="442662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8" name="图片 27" descr="北京大学深圳研究生院LOGO">
            <a:extLst>
              <a:ext uri="{FF2B5EF4-FFF2-40B4-BE49-F238E27FC236}">
                <a16:creationId xmlns:a16="http://schemas.microsoft.com/office/drawing/2014/main" id="{57EB1684-67BF-2B9D-8774-4106284AA3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3956" y="261801"/>
            <a:ext cx="2491740" cy="483235"/>
          </a:xfrm>
          <a:prstGeom prst="rect">
            <a:avLst/>
          </a:prstGeom>
        </p:spPr>
      </p:pic>
      <p:pic>
        <p:nvPicPr>
          <p:cNvPr id="29" name="Picture 2" descr="D:\李惠君\2019年-4月\041701.jpg">
            <a:extLst>
              <a:ext uri="{FF2B5EF4-FFF2-40B4-BE49-F238E27FC236}">
                <a16:creationId xmlns:a16="http://schemas.microsoft.com/office/drawing/2014/main" id="{927EFF85-2837-382A-FBA0-FA05576619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75" t="35970" b="29992"/>
          <a:stretch>
            <a:fillRect/>
          </a:stretch>
        </p:blipFill>
        <p:spPr bwMode="auto">
          <a:xfrm>
            <a:off x="9576499" y="1066106"/>
            <a:ext cx="2819400" cy="2334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L 形 29">
            <a:extLst>
              <a:ext uri="{FF2B5EF4-FFF2-40B4-BE49-F238E27FC236}">
                <a16:creationId xmlns:a16="http://schemas.microsoft.com/office/drawing/2014/main" id="{E4B4D01F-1F22-0815-C801-24505CE28E4B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 flipV="1">
            <a:off x="7043312" y="771594"/>
            <a:ext cx="418465" cy="418465"/>
          </a:xfrm>
          <a:prstGeom prst="corner">
            <a:avLst>
              <a:gd name="adj1" fmla="val 24285"/>
              <a:gd name="adj2" fmla="val 27142"/>
            </a:avLst>
          </a:prstGeom>
          <a:solidFill>
            <a:srgbClr val="9E1F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" name="L 形 31">
            <a:extLst>
              <a:ext uri="{FF2B5EF4-FFF2-40B4-BE49-F238E27FC236}">
                <a16:creationId xmlns:a16="http://schemas.microsoft.com/office/drawing/2014/main" id="{7F932D42-FA1D-2615-A5D5-E9ACFFBF067A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 flipH="1">
            <a:off x="11401425" y="1807210"/>
            <a:ext cx="485140" cy="418465"/>
          </a:xfrm>
          <a:prstGeom prst="corner">
            <a:avLst>
              <a:gd name="adj1" fmla="val 24285"/>
              <a:gd name="adj2" fmla="val 27142"/>
            </a:avLst>
          </a:prstGeom>
          <a:solidFill>
            <a:srgbClr val="9E1F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7119F886-FD54-B922-9DD8-A1AA4F0EB3E8}"/>
              </a:ext>
            </a:extLst>
          </p:cNvPr>
          <p:cNvSpPr txBox="1"/>
          <p:nvPr/>
        </p:nvSpPr>
        <p:spPr>
          <a:xfrm>
            <a:off x="7119113" y="3076961"/>
            <a:ext cx="1778150" cy="368300"/>
          </a:xfrm>
          <a:prstGeom prst="rect">
            <a:avLst/>
          </a:prstGeom>
          <a:solidFill>
            <a:srgbClr val="9E1F21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生物学意义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1DEE42B4-A230-7974-3544-7838CB03E7D0}"/>
              </a:ext>
            </a:extLst>
          </p:cNvPr>
          <p:cNvSpPr txBox="1"/>
          <p:nvPr/>
        </p:nvSpPr>
        <p:spPr>
          <a:xfrm>
            <a:off x="7268349" y="3589775"/>
            <a:ext cx="3820567" cy="12899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全局视图差异表达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识别最显著的变化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平衡统计显著性和生物学意义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E7DF58E7-F6BC-AA38-2935-CBA5C46C5898}"/>
              </a:ext>
            </a:extLst>
          </p:cNvPr>
          <p:cNvSpPr txBox="1"/>
          <p:nvPr/>
        </p:nvSpPr>
        <p:spPr>
          <a:xfrm>
            <a:off x="7206647" y="867499"/>
            <a:ext cx="4604385" cy="21209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三色分类：红（上调）、蓝（下调）、灰（非显著）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动态点大小：显著基因更大更明显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阈值线标注：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p=0.05, FC=2, FC=0.5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统计信息框：显示基因数量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9BB2E76F-7064-4DEE-1AA2-CAD52D1D9CFF}"/>
              </a:ext>
            </a:extLst>
          </p:cNvPr>
          <p:cNvSpPr txBox="1"/>
          <p:nvPr/>
        </p:nvSpPr>
        <p:spPr>
          <a:xfrm>
            <a:off x="6948838" y="312291"/>
            <a:ext cx="11671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9D1E2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设计特点</a:t>
            </a:r>
          </a:p>
        </p:txBody>
      </p: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1E4B8085-9723-BAE9-0ECC-DA784116868B}"/>
              </a:ext>
            </a:extLst>
          </p:cNvPr>
          <p:cNvGrpSpPr/>
          <p:nvPr/>
        </p:nvGrpSpPr>
        <p:grpSpPr>
          <a:xfrm>
            <a:off x="7162741" y="5024194"/>
            <a:ext cx="311349" cy="296333"/>
            <a:chOff x="7118494" y="4722283"/>
            <a:chExt cx="311349" cy="296333"/>
          </a:xfrm>
        </p:grpSpPr>
        <p:sp>
          <p:nvSpPr>
            <p:cNvPr id="38" name="任意多边形: 形状 37">
              <a:extLst>
                <a:ext uri="{FF2B5EF4-FFF2-40B4-BE49-F238E27FC236}">
                  <a16:creationId xmlns:a16="http://schemas.microsoft.com/office/drawing/2014/main" id="{40DA76A7-619F-ED16-E561-8F2EBC40087E}"/>
                </a:ext>
              </a:extLst>
            </p:cNvPr>
            <p:cNvSpPr/>
            <p:nvPr/>
          </p:nvSpPr>
          <p:spPr>
            <a:xfrm>
              <a:off x="7118494" y="4722283"/>
              <a:ext cx="223532" cy="207433"/>
            </a:xfrm>
            <a:custGeom>
              <a:avLst/>
              <a:gdLst>
                <a:gd name="csX0" fmla="*/ 111766 w 223532"/>
                <a:gd name="csY0" fmla="*/ 207433 h 207433"/>
                <a:gd name="csX1" fmla="*/ 0 w 223532"/>
                <a:gd name="csY1" fmla="*/ 103717 h 207433"/>
                <a:gd name="csX2" fmla="*/ 111766 w 223532"/>
                <a:gd name="csY2" fmla="*/ 0 h 207433"/>
                <a:gd name="csX3" fmla="*/ 223533 w 223532"/>
                <a:gd name="csY3" fmla="*/ 103717 h 207433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</a:cxnLst>
              <a:rect l="l" t="t" r="r" b="b"/>
              <a:pathLst>
                <a:path w="223532" h="207433">
                  <a:moveTo>
                    <a:pt x="111766" y="207433"/>
                  </a:moveTo>
                  <a:cubicBezTo>
                    <a:pt x="50039" y="207433"/>
                    <a:pt x="0" y="160998"/>
                    <a:pt x="0" y="103717"/>
                  </a:cubicBezTo>
                  <a:cubicBezTo>
                    <a:pt x="0" y="46435"/>
                    <a:pt x="50039" y="0"/>
                    <a:pt x="111766" y="0"/>
                  </a:cubicBezTo>
                  <a:cubicBezTo>
                    <a:pt x="173493" y="0"/>
                    <a:pt x="223533" y="46435"/>
                    <a:pt x="223533" y="103717"/>
                  </a:cubicBezTo>
                </a:path>
              </a:pathLst>
            </a:custGeom>
            <a:solidFill>
              <a:schemeClr val="bg1"/>
            </a:solidFill>
            <a:ln w="15875" cap="flat">
              <a:solidFill>
                <a:srgbClr val="9D1E21"/>
              </a:solidFill>
              <a:prstDash val="solid"/>
              <a:round/>
            </a:ln>
          </p:spPr>
        </p:sp>
        <p:sp>
          <p:nvSpPr>
            <p:cNvPr id="40" name="任意多边形: 形状 39">
              <a:extLst>
                <a:ext uri="{FF2B5EF4-FFF2-40B4-BE49-F238E27FC236}">
                  <a16:creationId xmlns:a16="http://schemas.microsoft.com/office/drawing/2014/main" id="{2D6E419B-0BF1-2FB1-55C4-00AE4994EEB0}"/>
                </a:ext>
              </a:extLst>
            </p:cNvPr>
            <p:cNvSpPr/>
            <p:nvPr/>
          </p:nvSpPr>
          <p:spPr>
            <a:xfrm>
              <a:off x="7222277" y="4826000"/>
              <a:ext cx="207566" cy="192616"/>
            </a:xfrm>
            <a:custGeom>
              <a:avLst/>
              <a:gdLst>
                <a:gd name="csX0" fmla="*/ 207566 w 207566"/>
                <a:gd name="csY0" fmla="*/ 0 h 192616"/>
                <a:gd name="csX1" fmla="*/ 0 w 207566"/>
                <a:gd name="csY1" fmla="*/ 0 h 192616"/>
                <a:gd name="csX2" fmla="*/ 0 w 207566"/>
                <a:gd name="csY2" fmla="*/ 192617 h 192616"/>
                <a:gd name="csX3" fmla="*/ 207566 w 207566"/>
                <a:gd name="csY3" fmla="*/ 192617 h 192616"/>
                <a:gd name="csX4" fmla="*/ 207566 w 207566"/>
                <a:gd name="csY4" fmla="*/ 0 h 192616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</a:cxnLst>
              <a:rect l="l" t="t" r="r" b="b"/>
              <a:pathLst>
                <a:path w="207566" h="192616">
                  <a:moveTo>
                    <a:pt x="207566" y="0"/>
                  </a:moveTo>
                  <a:lnTo>
                    <a:pt x="0" y="0"/>
                  </a:lnTo>
                  <a:lnTo>
                    <a:pt x="0" y="192617"/>
                  </a:lnTo>
                  <a:lnTo>
                    <a:pt x="207566" y="192617"/>
                  </a:lnTo>
                  <a:lnTo>
                    <a:pt x="207566" y="0"/>
                  </a:lnTo>
                  <a:close/>
                </a:path>
              </a:pathLst>
            </a:custGeom>
            <a:solidFill>
              <a:srgbClr val="9D1E21"/>
            </a:solidFill>
            <a:ln w="15875" cap="flat">
              <a:solidFill>
                <a:srgbClr val="9D1E21"/>
              </a:solidFill>
              <a:prstDash val="solid"/>
              <a:round/>
            </a:ln>
          </p:spPr>
        </p:sp>
      </p:grpSp>
      <p:sp>
        <p:nvSpPr>
          <p:cNvPr id="41" name="AutoShape 5">
            <a:extLst>
              <a:ext uri="{FF2B5EF4-FFF2-40B4-BE49-F238E27FC236}">
                <a16:creationId xmlns:a16="http://schemas.microsoft.com/office/drawing/2014/main" id="{21B61A65-A34A-917E-044B-33B2169A9450}"/>
              </a:ext>
            </a:extLst>
          </p:cNvPr>
          <p:cNvSpPr/>
          <p:nvPr/>
        </p:nvSpPr>
        <p:spPr>
          <a:xfrm>
            <a:off x="7575347" y="5026311"/>
            <a:ext cx="1212850" cy="4445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ctr" anchorCtr="0"/>
          <a:lstStyle/>
          <a:p>
            <a:pPr indent="0" algn="l">
              <a:lnSpc>
                <a:spcPct val="125000"/>
              </a:lnSpc>
              <a:defRPr/>
            </a:pPr>
            <a:r>
              <a:rPr lang="zh-CN" altLang="en-US" b="1" dirty="0">
                <a:solidFill>
                  <a:srgbClr val="9D1E2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项目结果</a:t>
            </a:r>
          </a:p>
          <a:p>
            <a:pPr indent="0" algn="l">
              <a:lnSpc>
                <a:spcPct val="125000"/>
              </a:lnSpc>
              <a:defRPr/>
            </a:pPr>
            <a:endParaRPr lang="en-US" sz="1100" dirty="0"/>
          </a:p>
        </p:txBody>
      </p:sp>
      <p:sp>
        <p:nvSpPr>
          <p:cNvPr id="42" name="AutoShape 12">
            <a:extLst>
              <a:ext uri="{FF2B5EF4-FFF2-40B4-BE49-F238E27FC236}">
                <a16:creationId xmlns:a16="http://schemas.microsoft.com/office/drawing/2014/main" id="{058804F5-CC8D-6024-F126-A89E9A65ADDD}"/>
              </a:ext>
            </a:extLst>
          </p:cNvPr>
          <p:cNvSpPr/>
          <p:nvPr/>
        </p:nvSpPr>
        <p:spPr>
          <a:xfrm>
            <a:off x="7323145" y="6210299"/>
            <a:ext cx="4445000" cy="5080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ctr" anchorCtr="0"/>
          <a:lstStyle/>
          <a:p>
            <a:pPr indent="0" algn="l">
              <a:lnSpc>
                <a:spcPct val="125000"/>
              </a:lnSpc>
              <a:defRPr/>
            </a:pPr>
            <a:endParaRPr lang="en-US" sz="1100" dirty="0"/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01E59F36-88D8-8D01-85B5-86172A1E13EB}"/>
              </a:ext>
            </a:extLst>
          </p:cNvPr>
          <p:cNvSpPr txBox="1"/>
          <p:nvPr/>
        </p:nvSpPr>
        <p:spPr>
          <a:xfrm>
            <a:off x="7266524" y="5479858"/>
            <a:ext cx="4963069" cy="12899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显著差异基因总数：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243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上调基因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红色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127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下调基因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蓝色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116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</a:t>
            </a:r>
          </a:p>
        </p:txBody>
      </p:sp>
      <p:grpSp>
        <p:nvGrpSpPr>
          <p:cNvPr id="44" name="组合 7">
            <a:extLst>
              <a:ext uri="{FF2B5EF4-FFF2-40B4-BE49-F238E27FC236}">
                <a16:creationId xmlns:a16="http://schemas.microsoft.com/office/drawing/2014/main" id="{6D2D0E1D-897A-184D-6F10-6BFFA4CF1062}"/>
              </a:ext>
            </a:extLst>
          </p:cNvPr>
          <p:cNvGrpSpPr/>
          <p:nvPr/>
        </p:nvGrpSpPr>
        <p:grpSpPr>
          <a:xfrm>
            <a:off x="873903" y="850309"/>
            <a:ext cx="1424797" cy="102191"/>
            <a:chOff x="2952867" y="1777704"/>
            <a:chExt cx="6336704" cy="38400"/>
          </a:xfrm>
        </p:grpSpPr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7CC08BC9-6AC8-DD6C-E57D-C800966F22FB}"/>
                </a:ext>
              </a:extLst>
            </p:cNvPr>
            <p:cNvSpPr/>
            <p:nvPr/>
          </p:nvSpPr>
          <p:spPr>
            <a:xfrm>
              <a:off x="6121219" y="1777704"/>
              <a:ext cx="3168352" cy="38400"/>
            </a:xfrm>
            <a:prstGeom prst="rect">
              <a:avLst/>
            </a:prstGeom>
            <a:solidFill>
              <a:srgbClr val="9D1E21"/>
            </a:solidFill>
            <a:ln>
              <a:solidFill>
                <a:srgbClr val="9D1E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9C43E115-E409-E908-9015-EA130CC08C88}"/>
                </a:ext>
              </a:extLst>
            </p:cNvPr>
            <p:cNvSpPr/>
            <p:nvPr/>
          </p:nvSpPr>
          <p:spPr>
            <a:xfrm>
              <a:off x="2952867" y="1777704"/>
              <a:ext cx="3168352" cy="38400"/>
            </a:xfrm>
            <a:prstGeom prst="rect">
              <a:avLst/>
            </a:prstGeom>
            <a:solidFill>
              <a:srgbClr val="9D1E21"/>
            </a:solidFill>
            <a:ln>
              <a:solidFill>
                <a:srgbClr val="9D1E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D005CCDE-D88B-6D45-5BEF-973CC2A52F74}"/>
              </a:ext>
            </a:extLst>
          </p:cNvPr>
          <p:cNvSpPr txBox="1"/>
          <p:nvPr/>
        </p:nvSpPr>
        <p:spPr>
          <a:xfrm>
            <a:off x="11620500" y="6430010"/>
            <a:ext cx="513715" cy="427990"/>
          </a:xfrm>
          <a:prstGeom prst="rect">
            <a:avLst/>
          </a:prstGeom>
        </p:spPr>
        <p:txBody>
          <a:bodyPr>
            <a:noAutofit/>
            <a:extLst>
              <a:ext uri="{4A0BC546-FE56-4ADE-93B0-CB8AF2F6F144}">
                <wpsdc:textFrameExt xmlns="" xmlns:wpsdc="http://www.wps.cn/officeDocument/2022/drawingmlCustomData" type="text"/>
              </a:ext>
            </a:extLst>
          </a:bodyPr>
          <a:lstStyle/>
          <a:p>
            <a:pPr algn="l"/>
            <a:r>
              <a:rPr lang="en-US" altLang="zh-C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21884219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D43D98-504E-3EFB-BFB6-28932F502B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3F0E3D1-5219-D722-0A67-D9D3AF0E2A1F}"/>
              </a:ext>
            </a:extLst>
          </p:cNvPr>
          <p:cNvSpPr txBox="1"/>
          <p:nvPr/>
        </p:nvSpPr>
        <p:spPr>
          <a:xfrm>
            <a:off x="793115" y="307975"/>
            <a:ext cx="2397760" cy="501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670" b="1" dirty="0">
                <a:solidFill>
                  <a:srgbClr val="9D1E2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结果解读</a:t>
            </a:r>
          </a:p>
        </p:txBody>
      </p:sp>
      <p:pic>
        <p:nvPicPr>
          <p:cNvPr id="3" name="图片 2" descr="北京大学深圳研究生院LOGO">
            <a:extLst>
              <a:ext uri="{FF2B5EF4-FFF2-40B4-BE49-F238E27FC236}">
                <a16:creationId xmlns:a16="http://schemas.microsoft.com/office/drawing/2014/main" id="{10353841-BD6B-6923-5540-E7BB191902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3956" y="261801"/>
            <a:ext cx="2491740" cy="483235"/>
          </a:xfrm>
          <a:prstGeom prst="rect">
            <a:avLst/>
          </a:prstGeom>
        </p:spPr>
      </p:pic>
      <p:pic>
        <p:nvPicPr>
          <p:cNvPr id="8" name="图片 7" descr="图表&#10;&#10;AI 生成的内容可能不正确。">
            <a:extLst>
              <a:ext uri="{FF2B5EF4-FFF2-40B4-BE49-F238E27FC236}">
                <a16:creationId xmlns:a16="http://schemas.microsoft.com/office/drawing/2014/main" id="{6D3B299F-3407-CBB4-E649-934B68CD401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131" y="1638935"/>
            <a:ext cx="5963955" cy="475023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图片 9" descr="北京大学深圳研究生院LOGO">
            <a:extLst>
              <a:ext uri="{FF2B5EF4-FFF2-40B4-BE49-F238E27FC236}">
                <a16:creationId xmlns:a16="http://schemas.microsoft.com/office/drawing/2014/main" id="{ACB268D9-AC5A-1C04-0555-C188DEFD75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3956" y="261801"/>
            <a:ext cx="2491740" cy="483235"/>
          </a:xfrm>
          <a:prstGeom prst="rect">
            <a:avLst/>
          </a:prstGeom>
        </p:spPr>
      </p:pic>
      <p:pic>
        <p:nvPicPr>
          <p:cNvPr id="15" name="Picture 2" descr="D:\李惠君\2019年-4月\041701.jpg">
            <a:extLst>
              <a:ext uri="{FF2B5EF4-FFF2-40B4-BE49-F238E27FC236}">
                <a16:creationId xmlns:a16="http://schemas.microsoft.com/office/drawing/2014/main" id="{5B7125A5-67FD-1E14-E96B-87BD049DE3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75" t="35970" b="29992"/>
          <a:stretch>
            <a:fillRect/>
          </a:stretch>
        </p:blipFill>
        <p:spPr bwMode="auto">
          <a:xfrm>
            <a:off x="9576499" y="1066106"/>
            <a:ext cx="2819400" cy="2334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L 形 15">
            <a:extLst>
              <a:ext uri="{FF2B5EF4-FFF2-40B4-BE49-F238E27FC236}">
                <a16:creationId xmlns:a16="http://schemas.microsoft.com/office/drawing/2014/main" id="{5DC50421-0A01-C242-D522-707F929864DC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 flipV="1">
            <a:off x="7043312" y="771594"/>
            <a:ext cx="418465" cy="418465"/>
          </a:xfrm>
          <a:prstGeom prst="corner">
            <a:avLst>
              <a:gd name="adj1" fmla="val 24285"/>
              <a:gd name="adj2" fmla="val 27142"/>
            </a:avLst>
          </a:prstGeom>
          <a:solidFill>
            <a:srgbClr val="9E1F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L 形 16">
            <a:extLst>
              <a:ext uri="{FF2B5EF4-FFF2-40B4-BE49-F238E27FC236}">
                <a16:creationId xmlns:a16="http://schemas.microsoft.com/office/drawing/2014/main" id="{BF829881-4623-F70B-500D-22419672FC93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 flipH="1">
            <a:off x="11401425" y="1807210"/>
            <a:ext cx="485140" cy="418465"/>
          </a:xfrm>
          <a:prstGeom prst="corner">
            <a:avLst>
              <a:gd name="adj1" fmla="val 24285"/>
              <a:gd name="adj2" fmla="val 27142"/>
            </a:avLst>
          </a:prstGeom>
          <a:solidFill>
            <a:srgbClr val="9E1F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788ECEB3-3B45-3AE0-0E03-0705EFD2A81B}"/>
              </a:ext>
            </a:extLst>
          </p:cNvPr>
          <p:cNvSpPr txBox="1"/>
          <p:nvPr/>
        </p:nvSpPr>
        <p:spPr>
          <a:xfrm>
            <a:off x="7057411" y="2242083"/>
            <a:ext cx="1778150" cy="368300"/>
          </a:xfrm>
          <a:prstGeom prst="rect">
            <a:avLst/>
          </a:prstGeom>
          <a:solidFill>
            <a:srgbClr val="9E1F21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生物学意义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41F78A78-49E1-3A80-651A-BA45626B4AAA}"/>
              </a:ext>
            </a:extLst>
          </p:cNvPr>
          <p:cNvSpPr txBox="1"/>
          <p:nvPr/>
        </p:nvSpPr>
        <p:spPr>
          <a:xfrm>
            <a:off x="7206647" y="2754897"/>
            <a:ext cx="3820567" cy="12899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降维展示样本关系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评估处理效果强度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检测离群样本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603E739-254D-768A-AB78-29E6711055DA}"/>
              </a:ext>
            </a:extLst>
          </p:cNvPr>
          <p:cNvSpPr txBox="1"/>
          <p:nvPr/>
        </p:nvSpPr>
        <p:spPr>
          <a:xfrm>
            <a:off x="7206647" y="867499"/>
            <a:ext cx="4604385" cy="1289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形状编码批次信息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置信椭圆显示变异范围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选择性样本标注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42C76D9F-39C9-14EB-A271-7692BC53BFA5}"/>
              </a:ext>
            </a:extLst>
          </p:cNvPr>
          <p:cNvSpPr txBox="1"/>
          <p:nvPr/>
        </p:nvSpPr>
        <p:spPr>
          <a:xfrm>
            <a:off x="6948838" y="312291"/>
            <a:ext cx="11671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9D1E2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设计特点</a:t>
            </a: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853BABB6-34ED-9696-ECA8-9A21372C19B5}"/>
              </a:ext>
            </a:extLst>
          </p:cNvPr>
          <p:cNvGrpSpPr/>
          <p:nvPr/>
        </p:nvGrpSpPr>
        <p:grpSpPr>
          <a:xfrm>
            <a:off x="7118494" y="4265517"/>
            <a:ext cx="311349" cy="296333"/>
            <a:chOff x="7118494" y="4722283"/>
            <a:chExt cx="311349" cy="296333"/>
          </a:xfrm>
        </p:grpSpPr>
        <p:sp>
          <p:nvSpPr>
            <p:cNvPr id="23" name="任意多边形: 形状 22">
              <a:extLst>
                <a:ext uri="{FF2B5EF4-FFF2-40B4-BE49-F238E27FC236}">
                  <a16:creationId xmlns:a16="http://schemas.microsoft.com/office/drawing/2014/main" id="{5A11A100-6E56-79E1-2817-8B124A29084D}"/>
                </a:ext>
              </a:extLst>
            </p:cNvPr>
            <p:cNvSpPr/>
            <p:nvPr/>
          </p:nvSpPr>
          <p:spPr>
            <a:xfrm>
              <a:off x="7118494" y="4722283"/>
              <a:ext cx="223532" cy="207433"/>
            </a:xfrm>
            <a:custGeom>
              <a:avLst/>
              <a:gdLst>
                <a:gd name="csX0" fmla="*/ 111766 w 223532"/>
                <a:gd name="csY0" fmla="*/ 207433 h 207433"/>
                <a:gd name="csX1" fmla="*/ 0 w 223532"/>
                <a:gd name="csY1" fmla="*/ 103717 h 207433"/>
                <a:gd name="csX2" fmla="*/ 111766 w 223532"/>
                <a:gd name="csY2" fmla="*/ 0 h 207433"/>
                <a:gd name="csX3" fmla="*/ 223533 w 223532"/>
                <a:gd name="csY3" fmla="*/ 103717 h 207433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</a:cxnLst>
              <a:rect l="l" t="t" r="r" b="b"/>
              <a:pathLst>
                <a:path w="223532" h="207433">
                  <a:moveTo>
                    <a:pt x="111766" y="207433"/>
                  </a:moveTo>
                  <a:cubicBezTo>
                    <a:pt x="50039" y="207433"/>
                    <a:pt x="0" y="160998"/>
                    <a:pt x="0" y="103717"/>
                  </a:cubicBezTo>
                  <a:cubicBezTo>
                    <a:pt x="0" y="46435"/>
                    <a:pt x="50039" y="0"/>
                    <a:pt x="111766" y="0"/>
                  </a:cubicBezTo>
                  <a:cubicBezTo>
                    <a:pt x="173493" y="0"/>
                    <a:pt x="223533" y="46435"/>
                    <a:pt x="223533" y="103717"/>
                  </a:cubicBezTo>
                </a:path>
              </a:pathLst>
            </a:custGeom>
            <a:solidFill>
              <a:schemeClr val="bg1"/>
            </a:solidFill>
            <a:ln w="15875" cap="flat">
              <a:solidFill>
                <a:srgbClr val="9D1E21"/>
              </a:solidFill>
              <a:prstDash val="solid"/>
              <a:round/>
            </a:ln>
          </p:spPr>
        </p:sp>
        <p:sp>
          <p:nvSpPr>
            <p:cNvPr id="24" name="任意多边形: 形状 23">
              <a:extLst>
                <a:ext uri="{FF2B5EF4-FFF2-40B4-BE49-F238E27FC236}">
                  <a16:creationId xmlns:a16="http://schemas.microsoft.com/office/drawing/2014/main" id="{1452A051-A63B-7DFF-33B9-9F078DE56C3F}"/>
                </a:ext>
              </a:extLst>
            </p:cNvPr>
            <p:cNvSpPr/>
            <p:nvPr/>
          </p:nvSpPr>
          <p:spPr>
            <a:xfrm>
              <a:off x="7222277" y="4826000"/>
              <a:ext cx="207566" cy="192616"/>
            </a:xfrm>
            <a:custGeom>
              <a:avLst/>
              <a:gdLst>
                <a:gd name="csX0" fmla="*/ 207566 w 207566"/>
                <a:gd name="csY0" fmla="*/ 0 h 192616"/>
                <a:gd name="csX1" fmla="*/ 0 w 207566"/>
                <a:gd name="csY1" fmla="*/ 0 h 192616"/>
                <a:gd name="csX2" fmla="*/ 0 w 207566"/>
                <a:gd name="csY2" fmla="*/ 192617 h 192616"/>
                <a:gd name="csX3" fmla="*/ 207566 w 207566"/>
                <a:gd name="csY3" fmla="*/ 192617 h 192616"/>
                <a:gd name="csX4" fmla="*/ 207566 w 207566"/>
                <a:gd name="csY4" fmla="*/ 0 h 192616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</a:cxnLst>
              <a:rect l="l" t="t" r="r" b="b"/>
              <a:pathLst>
                <a:path w="207566" h="192616">
                  <a:moveTo>
                    <a:pt x="207566" y="0"/>
                  </a:moveTo>
                  <a:lnTo>
                    <a:pt x="0" y="0"/>
                  </a:lnTo>
                  <a:lnTo>
                    <a:pt x="0" y="192617"/>
                  </a:lnTo>
                  <a:lnTo>
                    <a:pt x="207566" y="192617"/>
                  </a:lnTo>
                  <a:lnTo>
                    <a:pt x="207566" y="0"/>
                  </a:lnTo>
                  <a:close/>
                </a:path>
              </a:pathLst>
            </a:custGeom>
            <a:solidFill>
              <a:srgbClr val="9D1E21"/>
            </a:solidFill>
            <a:ln w="15875" cap="flat">
              <a:solidFill>
                <a:srgbClr val="9D1E21"/>
              </a:solidFill>
              <a:prstDash val="solid"/>
              <a:round/>
            </a:ln>
          </p:spPr>
        </p:sp>
      </p:grpSp>
      <p:sp>
        <p:nvSpPr>
          <p:cNvPr id="25" name="AutoShape 5">
            <a:extLst>
              <a:ext uri="{FF2B5EF4-FFF2-40B4-BE49-F238E27FC236}">
                <a16:creationId xmlns:a16="http://schemas.microsoft.com/office/drawing/2014/main" id="{4ED6DA76-D4F7-6F1E-D56E-799B5E76B4F8}"/>
              </a:ext>
            </a:extLst>
          </p:cNvPr>
          <p:cNvSpPr/>
          <p:nvPr/>
        </p:nvSpPr>
        <p:spPr>
          <a:xfrm>
            <a:off x="7531100" y="4267634"/>
            <a:ext cx="1212850" cy="4445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ctr" anchorCtr="0"/>
          <a:lstStyle/>
          <a:p>
            <a:pPr indent="0" algn="l">
              <a:lnSpc>
                <a:spcPct val="125000"/>
              </a:lnSpc>
              <a:defRPr/>
            </a:pPr>
            <a:r>
              <a:rPr lang="zh-CN" altLang="en-US" b="1" dirty="0">
                <a:solidFill>
                  <a:srgbClr val="9D1E2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项目结果</a:t>
            </a:r>
          </a:p>
          <a:p>
            <a:pPr indent="0" algn="l">
              <a:lnSpc>
                <a:spcPct val="125000"/>
              </a:lnSpc>
              <a:defRPr/>
            </a:pPr>
            <a:endParaRPr lang="en-US" sz="1100" dirty="0"/>
          </a:p>
        </p:txBody>
      </p:sp>
      <p:sp>
        <p:nvSpPr>
          <p:cNvPr id="26" name="AutoShape 12">
            <a:extLst>
              <a:ext uri="{FF2B5EF4-FFF2-40B4-BE49-F238E27FC236}">
                <a16:creationId xmlns:a16="http://schemas.microsoft.com/office/drawing/2014/main" id="{D4312527-4CFF-968D-1569-360C8D221828}"/>
              </a:ext>
            </a:extLst>
          </p:cNvPr>
          <p:cNvSpPr/>
          <p:nvPr/>
        </p:nvSpPr>
        <p:spPr>
          <a:xfrm>
            <a:off x="7340600" y="6007534"/>
            <a:ext cx="4445000" cy="5080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ctr" anchorCtr="0"/>
          <a:lstStyle/>
          <a:p>
            <a:pPr indent="0" algn="l">
              <a:lnSpc>
                <a:spcPct val="125000"/>
              </a:lnSpc>
              <a:defRPr/>
            </a:pPr>
            <a:endParaRPr lang="en-US" sz="1100" dirty="0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2ED57D72-9532-C4C3-CF3A-D23F5704A364}"/>
              </a:ext>
            </a:extLst>
          </p:cNvPr>
          <p:cNvSpPr txBox="1"/>
          <p:nvPr/>
        </p:nvSpPr>
        <p:spPr>
          <a:xfrm>
            <a:off x="7118494" y="4665567"/>
            <a:ext cx="4963069" cy="253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代表对照组的蓝色样本点和代表处理组的红色样本点在第一主成分（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PC1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）轴上实现了非常清晰的分离。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两组样本各自紧密聚集，形成了界限分明的两个簇。</a:t>
            </a:r>
          </a:p>
          <a:p>
            <a:pPr>
              <a:lnSpc>
                <a:spcPct val="150000"/>
              </a:lnSpc>
            </a:pP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8" name="组合 7">
            <a:extLst>
              <a:ext uri="{FF2B5EF4-FFF2-40B4-BE49-F238E27FC236}">
                <a16:creationId xmlns:a16="http://schemas.microsoft.com/office/drawing/2014/main" id="{45A3ABFF-29D1-EA1A-90AC-18419DE77E4A}"/>
              </a:ext>
            </a:extLst>
          </p:cNvPr>
          <p:cNvGrpSpPr/>
          <p:nvPr/>
        </p:nvGrpSpPr>
        <p:grpSpPr>
          <a:xfrm>
            <a:off x="873903" y="850309"/>
            <a:ext cx="1424797" cy="102191"/>
            <a:chOff x="2952867" y="1777704"/>
            <a:chExt cx="6336704" cy="38400"/>
          </a:xfrm>
        </p:grpSpPr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12114983-C191-7996-9005-7AAABD571CE1}"/>
                </a:ext>
              </a:extLst>
            </p:cNvPr>
            <p:cNvSpPr/>
            <p:nvPr/>
          </p:nvSpPr>
          <p:spPr>
            <a:xfrm>
              <a:off x="6121219" y="1777704"/>
              <a:ext cx="3168352" cy="38400"/>
            </a:xfrm>
            <a:prstGeom prst="rect">
              <a:avLst/>
            </a:prstGeom>
            <a:solidFill>
              <a:srgbClr val="9D1E21"/>
            </a:solidFill>
            <a:ln>
              <a:solidFill>
                <a:srgbClr val="9D1E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63C2894B-389F-CBFA-145E-1175A5766229}"/>
                </a:ext>
              </a:extLst>
            </p:cNvPr>
            <p:cNvSpPr/>
            <p:nvPr/>
          </p:nvSpPr>
          <p:spPr>
            <a:xfrm>
              <a:off x="2952867" y="1777704"/>
              <a:ext cx="3168352" cy="38400"/>
            </a:xfrm>
            <a:prstGeom prst="rect">
              <a:avLst/>
            </a:prstGeom>
            <a:solidFill>
              <a:srgbClr val="9D1E21"/>
            </a:solidFill>
            <a:ln>
              <a:solidFill>
                <a:srgbClr val="9D1E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A62C0AE0-B0D5-4167-0F4C-CEEAC27AD183}"/>
              </a:ext>
            </a:extLst>
          </p:cNvPr>
          <p:cNvSpPr txBox="1"/>
          <p:nvPr/>
        </p:nvSpPr>
        <p:spPr>
          <a:xfrm>
            <a:off x="11607800" y="6430010"/>
            <a:ext cx="526415" cy="427990"/>
          </a:xfrm>
          <a:prstGeom prst="rect">
            <a:avLst/>
          </a:prstGeom>
        </p:spPr>
        <p:txBody>
          <a:bodyPr>
            <a:noAutofit/>
            <a:extLst>
              <a:ext uri="{4A0BC546-FE56-4ADE-93B0-CB8AF2F6F144}">
                <wpsdc:textFrameExt xmlns="" xmlns:wpsdc="http://www.wps.cn/officeDocument/2022/drawingmlCustomData" type="text"/>
              </a:ext>
            </a:extLst>
          </a:bodyPr>
          <a:lstStyle/>
          <a:p>
            <a:pPr algn="l"/>
            <a:r>
              <a:rPr lang="en-US" altLang="zh-C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4567614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B5FA39-8C4B-89C0-93C1-9BA5D9613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96AD8BF7-9F03-1F71-EC58-80E0FD675A47}"/>
              </a:ext>
            </a:extLst>
          </p:cNvPr>
          <p:cNvSpPr txBox="1"/>
          <p:nvPr/>
        </p:nvSpPr>
        <p:spPr>
          <a:xfrm>
            <a:off x="793115" y="307975"/>
            <a:ext cx="2397760" cy="501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670" b="1" dirty="0">
                <a:solidFill>
                  <a:srgbClr val="9D1E2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结果解读</a:t>
            </a:r>
          </a:p>
        </p:txBody>
      </p:sp>
      <p:pic>
        <p:nvPicPr>
          <p:cNvPr id="8" name="图片 7" descr="图表&#10;&#10;AI 生成的内容可能不正确。">
            <a:extLst>
              <a:ext uri="{FF2B5EF4-FFF2-40B4-BE49-F238E27FC236}">
                <a16:creationId xmlns:a16="http://schemas.microsoft.com/office/drawing/2014/main" id="{F2A5BAB8-A75C-6FCE-0F51-22F6158CDE8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62" y="1667390"/>
            <a:ext cx="6924276" cy="408976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图片 9" descr="北京大学深圳研究生院LOGO">
            <a:extLst>
              <a:ext uri="{FF2B5EF4-FFF2-40B4-BE49-F238E27FC236}">
                <a16:creationId xmlns:a16="http://schemas.microsoft.com/office/drawing/2014/main" id="{689402CD-7241-9015-3BF9-74360E979A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33956" y="261801"/>
            <a:ext cx="2491740" cy="483235"/>
          </a:xfrm>
          <a:prstGeom prst="rect">
            <a:avLst/>
          </a:prstGeom>
        </p:spPr>
      </p:pic>
      <p:pic>
        <p:nvPicPr>
          <p:cNvPr id="15" name="Picture 2" descr="D:\李惠君\2019年-4月\041701.jpg">
            <a:extLst>
              <a:ext uri="{FF2B5EF4-FFF2-40B4-BE49-F238E27FC236}">
                <a16:creationId xmlns:a16="http://schemas.microsoft.com/office/drawing/2014/main" id="{CFE9CE96-7F80-D8CB-15DA-ABFF4E9601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75" t="35970" b="29992"/>
          <a:stretch>
            <a:fillRect/>
          </a:stretch>
        </p:blipFill>
        <p:spPr bwMode="auto">
          <a:xfrm>
            <a:off x="9576499" y="1066106"/>
            <a:ext cx="2819400" cy="2334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L 形 15">
            <a:extLst>
              <a:ext uri="{FF2B5EF4-FFF2-40B4-BE49-F238E27FC236}">
                <a16:creationId xmlns:a16="http://schemas.microsoft.com/office/drawing/2014/main" id="{C1635593-1340-9A8B-0BB7-A0120A781810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 flipV="1">
            <a:off x="7043312" y="771594"/>
            <a:ext cx="418465" cy="418465"/>
          </a:xfrm>
          <a:prstGeom prst="corner">
            <a:avLst>
              <a:gd name="adj1" fmla="val 24285"/>
              <a:gd name="adj2" fmla="val 27142"/>
            </a:avLst>
          </a:prstGeom>
          <a:solidFill>
            <a:srgbClr val="9E1F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L 形 16">
            <a:extLst>
              <a:ext uri="{FF2B5EF4-FFF2-40B4-BE49-F238E27FC236}">
                <a16:creationId xmlns:a16="http://schemas.microsoft.com/office/drawing/2014/main" id="{FCBF890E-A1B7-BDD1-C778-991F62E86DEE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 flipH="1">
            <a:off x="11401425" y="1807210"/>
            <a:ext cx="485140" cy="418465"/>
          </a:xfrm>
          <a:prstGeom prst="corner">
            <a:avLst>
              <a:gd name="adj1" fmla="val 24285"/>
              <a:gd name="adj2" fmla="val 27142"/>
            </a:avLst>
          </a:prstGeom>
          <a:solidFill>
            <a:srgbClr val="9E1F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93F7FE97-364A-DF9B-090A-6BDF9D79910F}"/>
              </a:ext>
            </a:extLst>
          </p:cNvPr>
          <p:cNvSpPr txBox="1"/>
          <p:nvPr/>
        </p:nvSpPr>
        <p:spPr>
          <a:xfrm>
            <a:off x="7057411" y="2521049"/>
            <a:ext cx="1778150" cy="368300"/>
          </a:xfrm>
          <a:prstGeom prst="rect">
            <a:avLst/>
          </a:prstGeom>
          <a:solidFill>
            <a:srgbClr val="9E1F21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生物学意义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B3A49EC5-F9F5-46CF-6C40-A3CBF5EE2BE2}"/>
              </a:ext>
            </a:extLst>
          </p:cNvPr>
          <p:cNvSpPr txBox="1"/>
          <p:nvPr/>
        </p:nvSpPr>
        <p:spPr>
          <a:xfrm>
            <a:off x="7252544" y="3033863"/>
            <a:ext cx="3820567" cy="12899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展示基因表达模式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识别共表达基因簇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验证生物学通路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C9D3D380-EFAF-4113-3A7A-A965D50A3204}"/>
              </a:ext>
            </a:extLst>
          </p:cNvPr>
          <p:cNvSpPr txBox="1"/>
          <p:nvPr/>
        </p:nvSpPr>
        <p:spPr>
          <a:xfrm>
            <a:off x="7206647" y="867499"/>
            <a:ext cx="4604385" cy="1289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红蓝渐变色表示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Z-score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添加调控方向标记（↑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/↓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组别分隔线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A840AEEA-AFE1-D3A3-7B15-9A1E4E29D63C}"/>
              </a:ext>
            </a:extLst>
          </p:cNvPr>
          <p:cNvSpPr txBox="1"/>
          <p:nvPr/>
        </p:nvSpPr>
        <p:spPr>
          <a:xfrm>
            <a:off x="6948838" y="312291"/>
            <a:ext cx="11671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9D1E2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设计特点</a:t>
            </a: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0E81E645-DC4A-54FC-7B53-DD208A79E6BA}"/>
              </a:ext>
            </a:extLst>
          </p:cNvPr>
          <p:cNvGrpSpPr/>
          <p:nvPr/>
        </p:nvGrpSpPr>
        <p:grpSpPr>
          <a:xfrm>
            <a:off x="7118494" y="4544483"/>
            <a:ext cx="311349" cy="296333"/>
            <a:chOff x="7118494" y="4722283"/>
            <a:chExt cx="311349" cy="296333"/>
          </a:xfrm>
        </p:grpSpPr>
        <p:sp>
          <p:nvSpPr>
            <p:cNvPr id="23" name="任意多边形: 形状 22">
              <a:extLst>
                <a:ext uri="{FF2B5EF4-FFF2-40B4-BE49-F238E27FC236}">
                  <a16:creationId xmlns:a16="http://schemas.microsoft.com/office/drawing/2014/main" id="{3F9F4BE1-6441-35D8-D71A-D524BE0B89AE}"/>
                </a:ext>
              </a:extLst>
            </p:cNvPr>
            <p:cNvSpPr/>
            <p:nvPr/>
          </p:nvSpPr>
          <p:spPr>
            <a:xfrm>
              <a:off x="7118494" y="4722283"/>
              <a:ext cx="223532" cy="207433"/>
            </a:xfrm>
            <a:custGeom>
              <a:avLst/>
              <a:gdLst>
                <a:gd name="csX0" fmla="*/ 111766 w 223532"/>
                <a:gd name="csY0" fmla="*/ 207433 h 207433"/>
                <a:gd name="csX1" fmla="*/ 0 w 223532"/>
                <a:gd name="csY1" fmla="*/ 103717 h 207433"/>
                <a:gd name="csX2" fmla="*/ 111766 w 223532"/>
                <a:gd name="csY2" fmla="*/ 0 h 207433"/>
                <a:gd name="csX3" fmla="*/ 223533 w 223532"/>
                <a:gd name="csY3" fmla="*/ 103717 h 207433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</a:cxnLst>
              <a:rect l="l" t="t" r="r" b="b"/>
              <a:pathLst>
                <a:path w="223532" h="207433">
                  <a:moveTo>
                    <a:pt x="111766" y="207433"/>
                  </a:moveTo>
                  <a:cubicBezTo>
                    <a:pt x="50039" y="207433"/>
                    <a:pt x="0" y="160998"/>
                    <a:pt x="0" y="103717"/>
                  </a:cubicBezTo>
                  <a:cubicBezTo>
                    <a:pt x="0" y="46435"/>
                    <a:pt x="50039" y="0"/>
                    <a:pt x="111766" y="0"/>
                  </a:cubicBezTo>
                  <a:cubicBezTo>
                    <a:pt x="173493" y="0"/>
                    <a:pt x="223533" y="46435"/>
                    <a:pt x="223533" y="103717"/>
                  </a:cubicBezTo>
                </a:path>
              </a:pathLst>
            </a:custGeom>
            <a:solidFill>
              <a:schemeClr val="bg1"/>
            </a:solidFill>
            <a:ln w="15875" cap="flat">
              <a:solidFill>
                <a:srgbClr val="9D1E21"/>
              </a:solidFill>
              <a:prstDash val="solid"/>
              <a:round/>
            </a:ln>
          </p:spPr>
        </p:sp>
        <p:sp>
          <p:nvSpPr>
            <p:cNvPr id="24" name="任意多边形: 形状 23">
              <a:extLst>
                <a:ext uri="{FF2B5EF4-FFF2-40B4-BE49-F238E27FC236}">
                  <a16:creationId xmlns:a16="http://schemas.microsoft.com/office/drawing/2014/main" id="{D632D05C-7724-50B4-240E-E1379BF40E03}"/>
                </a:ext>
              </a:extLst>
            </p:cNvPr>
            <p:cNvSpPr/>
            <p:nvPr/>
          </p:nvSpPr>
          <p:spPr>
            <a:xfrm>
              <a:off x="7222277" y="4826000"/>
              <a:ext cx="207566" cy="192616"/>
            </a:xfrm>
            <a:custGeom>
              <a:avLst/>
              <a:gdLst>
                <a:gd name="csX0" fmla="*/ 207566 w 207566"/>
                <a:gd name="csY0" fmla="*/ 0 h 192616"/>
                <a:gd name="csX1" fmla="*/ 0 w 207566"/>
                <a:gd name="csY1" fmla="*/ 0 h 192616"/>
                <a:gd name="csX2" fmla="*/ 0 w 207566"/>
                <a:gd name="csY2" fmla="*/ 192617 h 192616"/>
                <a:gd name="csX3" fmla="*/ 207566 w 207566"/>
                <a:gd name="csY3" fmla="*/ 192617 h 192616"/>
                <a:gd name="csX4" fmla="*/ 207566 w 207566"/>
                <a:gd name="csY4" fmla="*/ 0 h 192616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</a:cxnLst>
              <a:rect l="l" t="t" r="r" b="b"/>
              <a:pathLst>
                <a:path w="207566" h="192616">
                  <a:moveTo>
                    <a:pt x="207566" y="0"/>
                  </a:moveTo>
                  <a:lnTo>
                    <a:pt x="0" y="0"/>
                  </a:lnTo>
                  <a:lnTo>
                    <a:pt x="0" y="192617"/>
                  </a:lnTo>
                  <a:lnTo>
                    <a:pt x="207566" y="192617"/>
                  </a:lnTo>
                  <a:lnTo>
                    <a:pt x="207566" y="0"/>
                  </a:lnTo>
                  <a:close/>
                </a:path>
              </a:pathLst>
            </a:custGeom>
            <a:solidFill>
              <a:srgbClr val="9D1E21"/>
            </a:solidFill>
            <a:ln w="15875" cap="flat">
              <a:solidFill>
                <a:srgbClr val="9D1E21"/>
              </a:solidFill>
              <a:prstDash val="solid"/>
              <a:round/>
            </a:ln>
          </p:spPr>
        </p:sp>
      </p:grpSp>
      <p:sp>
        <p:nvSpPr>
          <p:cNvPr id="25" name="AutoShape 5">
            <a:extLst>
              <a:ext uri="{FF2B5EF4-FFF2-40B4-BE49-F238E27FC236}">
                <a16:creationId xmlns:a16="http://schemas.microsoft.com/office/drawing/2014/main" id="{6E994797-7A65-7BDC-D2E4-913E37722182}"/>
              </a:ext>
            </a:extLst>
          </p:cNvPr>
          <p:cNvSpPr/>
          <p:nvPr/>
        </p:nvSpPr>
        <p:spPr>
          <a:xfrm>
            <a:off x="7531100" y="4546600"/>
            <a:ext cx="1212850" cy="4445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ctr" anchorCtr="0"/>
          <a:lstStyle/>
          <a:p>
            <a:pPr indent="0" algn="l">
              <a:lnSpc>
                <a:spcPct val="125000"/>
              </a:lnSpc>
              <a:defRPr/>
            </a:pPr>
            <a:r>
              <a:rPr lang="zh-CN" altLang="en-US" b="1" dirty="0">
                <a:solidFill>
                  <a:srgbClr val="9D1E2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项目结果</a:t>
            </a:r>
          </a:p>
          <a:p>
            <a:pPr indent="0" algn="l">
              <a:lnSpc>
                <a:spcPct val="125000"/>
              </a:lnSpc>
              <a:defRPr/>
            </a:pPr>
            <a:endParaRPr lang="en-US" sz="1100" dirty="0"/>
          </a:p>
        </p:txBody>
      </p:sp>
      <p:sp>
        <p:nvSpPr>
          <p:cNvPr id="26" name="AutoShape 12">
            <a:extLst>
              <a:ext uri="{FF2B5EF4-FFF2-40B4-BE49-F238E27FC236}">
                <a16:creationId xmlns:a16="http://schemas.microsoft.com/office/drawing/2014/main" id="{3A7D99C1-0864-1612-3A6D-A6C11A0BC436}"/>
              </a:ext>
            </a:extLst>
          </p:cNvPr>
          <p:cNvSpPr/>
          <p:nvPr/>
        </p:nvSpPr>
        <p:spPr>
          <a:xfrm>
            <a:off x="7340600" y="6286500"/>
            <a:ext cx="4445000" cy="5080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ctr" anchorCtr="0"/>
          <a:lstStyle/>
          <a:p>
            <a:pPr indent="0" algn="l">
              <a:lnSpc>
                <a:spcPct val="125000"/>
              </a:lnSpc>
              <a:defRPr/>
            </a:pPr>
            <a:endParaRPr lang="en-US" sz="1100" dirty="0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FA8AFD1A-6B94-336F-75F7-2ACDCFE62710}"/>
              </a:ext>
            </a:extLst>
          </p:cNvPr>
          <p:cNvSpPr txBox="1"/>
          <p:nvPr/>
        </p:nvSpPr>
        <p:spPr>
          <a:xfrm>
            <a:off x="7252544" y="4958503"/>
            <a:ext cx="4963069" cy="17054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热图聚焦于表达变化最剧烈的前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25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个差异表达基因（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DEGs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图中颜色代表基因表达量的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Z-score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标准化值，红色表示高表达，蓝色表示低表达</a:t>
            </a:r>
          </a:p>
        </p:txBody>
      </p:sp>
      <p:grpSp>
        <p:nvGrpSpPr>
          <p:cNvPr id="28" name="组合 7">
            <a:extLst>
              <a:ext uri="{FF2B5EF4-FFF2-40B4-BE49-F238E27FC236}">
                <a16:creationId xmlns:a16="http://schemas.microsoft.com/office/drawing/2014/main" id="{BCB18DA5-86DD-3889-79B5-AB9F2CAE1098}"/>
              </a:ext>
            </a:extLst>
          </p:cNvPr>
          <p:cNvGrpSpPr/>
          <p:nvPr/>
        </p:nvGrpSpPr>
        <p:grpSpPr>
          <a:xfrm>
            <a:off x="873903" y="850309"/>
            <a:ext cx="1424797" cy="102191"/>
            <a:chOff x="2952867" y="1777704"/>
            <a:chExt cx="6336704" cy="38400"/>
          </a:xfrm>
        </p:grpSpPr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F12AB5B1-9AAF-89B8-AB0E-1E8F8926E468}"/>
                </a:ext>
              </a:extLst>
            </p:cNvPr>
            <p:cNvSpPr/>
            <p:nvPr/>
          </p:nvSpPr>
          <p:spPr>
            <a:xfrm>
              <a:off x="6121219" y="1777704"/>
              <a:ext cx="3168352" cy="38400"/>
            </a:xfrm>
            <a:prstGeom prst="rect">
              <a:avLst/>
            </a:prstGeom>
            <a:solidFill>
              <a:srgbClr val="9D1E21"/>
            </a:solidFill>
            <a:ln>
              <a:solidFill>
                <a:srgbClr val="9D1E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370B0019-8EE2-D2D5-85E0-0F26090E8E03}"/>
                </a:ext>
              </a:extLst>
            </p:cNvPr>
            <p:cNvSpPr/>
            <p:nvPr/>
          </p:nvSpPr>
          <p:spPr>
            <a:xfrm>
              <a:off x="2952867" y="1777704"/>
              <a:ext cx="3168352" cy="38400"/>
            </a:xfrm>
            <a:prstGeom prst="rect">
              <a:avLst/>
            </a:prstGeom>
            <a:solidFill>
              <a:srgbClr val="9D1E21"/>
            </a:solidFill>
            <a:ln>
              <a:solidFill>
                <a:srgbClr val="9D1E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C7E833A1-0FA0-79DC-DAA7-7D296FF71BEF}"/>
              </a:ext>
            </a:extLst>
          </p:cNvPr>
          <p:cNvSpPr txBox="1"/>
          <p:nvPr/>
        </p:nvSpPr>
        <p:spPr>
          <a:xfrm>
            <a:off x="11626850" y="6430010"/>
            <a:ext cx="507365" cy="427990"/>
          </a:xfrm>
          <a:prstGeom prst="rect">
            <a:avLst/>
          </a:prstGeom>
        </p:spPr>
        <p:txBody>
          <a:bodyPr>
            <a:noAutofit/>
            <a:extLst>
              <a:ext uri="{4A0BC546-FE56-4ADE-93B0-CB8AF2F6F144}">
                <wpsdc:textFrameExt xmlns="" xmlns:wpsdc="http://www.wps.cn/officeDocument/2022/drawingmlCustomData" type="text"/>
              </a:ext>
            </a:extLst>
          </a:bodyPr>
          <a:lstStyle/>
          <a:p>
            <a:pPr algn="l"/>
            <a:r>
              <a:rPr lang="en-US" altLang="zh-C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val="11990159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026788-96EE-4257-166B-06805DFFAD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A2FCF03-7A19-7792-A615-3DB1EC0200C9}"/>
              </a:ext>
            </a:extLst>
          </p:cNvPr>
          <p:cNvSpPr txBox="1"/>
          <p:nvPr/>
        </p:nvSpPr>
        <p:spPr>
          <a:xfrm>
            <a:off x="793115" y="307975"/>
            <a:ext cx="2397760" cy="501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670" b="1" dirty="0">
                <a:solidFill>
                  <a:srgbClr val="9D1E2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结果解读</a:t>
            </a:r>
          </a:p>
        </p:txBody>
      </p:sp>
      <p:pic>
        <p:nvPicPr>
          <p:cNvPr id="8" name="图片 7" descr="图表, 散点图&#10;&#10;AI 生成的内容可能不正确。">
            <a:extLst>
              <a:ext uri="{FF2B5EF4-FFF2-40B4-BE49-F238E27FC236}">
                <a16:creationId xmlns:a16="http://schemas.microsoft.com/office/drawing/2014/main" id="{18A17FDD-C36F-FB93-1091-C3D03F7DE70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381" y="1949399"/>
            <a:ext cx="5449619" cy="394149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图片 9" descr="北京大学深圳研究生院LOGO">
            <a:extLst>
              <a:ext uri="{FF2B5EF4-FFF2-40B4-BE49-F238E27FC236}">
                <a16:creationId xmlns:a16="http://schemas.microsoft.com/office/drawing/2014/main" id="{CEE7D8DE-1106-4B20-7652-DAFB8724E9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33956" y="261801"/>
            <a:ext cx="2491740" cy="483235"/>
          </a:xfrm>
          <a:prstGeom prst="rect">
            <a:avLst/>
          </a:prstGeom>
        </p:spPr>
      </p:pic>
      <p:pic>
        <p:nvPicPr>
          <p:cNvPr id="15" name="Picture 2" descr="D:\李惠君\2019年-4月\041701.jpg">
            <a:extLst>
              <a:ext uri="{FF2B5EF4-FFF2-40B4-BE49-F238E27FC236}">
                <a16:creationId xmlns:a16="http://schemas.microsoft.com/office/drawing/2014/main" id="{42C7D80B-A7EE-6B52-2C78-29F124DA97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75" t="35970" b="29992"/>
          <a:stretch>
            <a:fillRect/>
          </a:stretch>
        </p:blipFill>
        <p:spPr bwMode="auto">
          <a:xfrm>
            <a:off x="9576499" y="1066106"/>
            <a:ext cx="2819400" cy="2334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L 形 15">
            <a:extLst>
              <a:ext uri="{FF2B5EF4-FFF2-40B4-BE49-F238E27FC236}">
                <a16:creationId xmlns:a16="http://schemas.microsoft.com/office/drawing/2014/main" id="{B9476271-A933-4302-6236-E7523A303211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 flipV="1">
            <a:off x="7043312" y="771594"/>
            <a:ext cx="418465" cy="418465"/>
          </a:xfrm>
          <a:prstGeom prst="corner">
            <a:avLst>
              <a:gd name="adj1" fmla="val 24285"/>
              <a:gd name="adj2" fmla="val 27142"/>
            </a:avLst>
          </a:prstGeom>
          <a:solidFill>
            <a:srgbClr val="9E1F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L 形 16">
            <a:extLst>
              <a:ext uri="{FF2B5EF4-FFF2-40B4-BE49-F238E27FC236}">
                <a16:creationId xmlns:a16="http://schemas.microsoft.com/office/drawing/2014/main" id="{1BB93AA4-F6BA-1010-9F7B-25878B566169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 flipH="1">
            <a:off x="11401425" y="1807210"/>
            <a:ext cx="485140" cy="418465"/>
          </a:xfrm>
          <a:prstGeom prst="corner">
            <a:avLst>
              <a:gd name="adj1" fmla="val 24285"/>
              <a:gd name="adj2" fmla="val 27142"/>
            </a:avLst>
          </a:prstGeom>
          <a:solidFill>
            <a:srgbClr val="9E1F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180EE67A-200A-676F-34D0-092AD4C4B689}"/>
              </a:ext>
            </a:extLst>
          </p:cNvPr>
          <p:cNvSpPr txBox="1"/>
          <p:nvPr/>
        </p:nvSpPr>
        <p:spPr>
          <a:xfrm>
            <a:off x="7057411" y="2521049"/>
            <a:ext cx="1778150" cy="368300"/>
          </a:xfrm>
          <a:prstGeom prst="rect">
            <a:avLst/>
          </a:prstGeom>
          <a:solidFill>
            <a:srgbClr val="9E1F21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生物学意义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224204BB-6AE2-CA8E-1FDF-803131BF2F9C}"/>
              </a:ext>
            </a:extLst>
          </p:cNvPr>
          <p:cNvSpPr txBox="1"/>
          <p:nvPr/>
        </p:nvSpPr>
        <p:spPr>
          <a:xfrm>
            <a:off x="7206647" y="3033863"/>
            <a:ext cx="3820567" cy="12899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检查技术偏差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识别强度依赖性效应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验证标准化效果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4E630622-D857-3F04-DAE6-34D6E88BC9E8}"/>
              </a:ext>
            </a:extLst>
          </p:cNvPr>
          <p:cNvSpPr txBox="1"/>
          <p:nvPr/>
        </p:nvSpPr>
        <p:spPr>
          <a:xfrm>
            <a:off x="7206647" y="867499"/>
            <a:ext cx="4604385" cy="1289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颜色编码与火山图一致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密度等高线显示数据分布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清晰的参考线标注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E654ACFE-8506-6E28-004C-7097A3FDD824}"/>
              </a:ext>
            </a:extLst>
          </p:cNvPr>
          <p:cNvSpPr txBox="1"/>
          <p:nvPr/>
        </p:nvSpPr>
        <p:spPr>
          <a:xfrm>
            <a:off x="6948838" y="312291"/>
            <a:ext cx="11671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9D1E2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设计特点</a:t>
            </a: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C4A9FAF2-4E7A-3FD1-9DD5-1F21A24ADF4F}"/>
              </a:ext>
            </a:extLst>
          </p:cNvPr>
          <p:cNvGrpSpPr/>
          <p:nvPr/>
        </p:nvGrpSpPr>
        <p:grpSpPr>
          <a:xfrm>
            <a:off x="7118494" y="4544483"/>
            <a:ext cx="311349" cy="296333"/>
            <a:chOff x="7118494" y="4722283"/>
            <a:chExt cx="311349" cy="296333"/>
          </a:xfrm>
        </p:grpSpPr>
        <p:sp>
          <p:nvSpPr>
            <p:cNvPr id="23" name="任意多边形: 形状 22">
              <a:extLst>
                <a:ext uri="{FF2B5EF4-FFF2-40B4-BE49-F238E27FC236}">
                  <a16:creationId xmlns:a16="http://schemas.microsoft.com/office/drawing/2014/main" id="{F89ABA60-4D27-087D-C04E-246E36E0EB00}"/>
                </a:ext>
              </a:extLst>
            </p:cNvPr>
            <p:cNvSpPr/>
            <p:nvPr/>
          </p:nvSpPr>
          <p:spPr>
            <a:xfrm>
              <a:off x="7118494" y="4722283"/>
              <a:ext cx="223532" cy="207433"/>
            </a:xfrm>
            <a:custGeom>
              <a:avLst/>
              <a:gdLst>
                <a:gd name="csX0" fmla="*/ 111766 w 223532"/>
                <a:gd name="csY0" fmla="*/ 207433 h 207433"/>
                <a:gd name="csX1" fmla="*/ 0 w 223532"/>
                <a:gd name="csY1" fmla="*/ 103717 h 207433"/>
                <a:gd name="csX2" fmla="*/ 111766 w 223532"/>
                <a:gd name="csY2" fmla="*/ 0 h 207433"/>
                <a:gd name="csX3" fmla="*/ 223533 w 223532"/>
                <a:gd name="csY3" fmla="*/ 103717 h 207433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</a:cxnLst>
              <a:rect l="l" t="t" r="r" b="b"/>
              <a:pathLst>
                <a:path w="223532" h="207433">
                  <a:moveTo>
                    <a:pt x="111766" y="207433"/>
                  </a:moveTo>
                  <a:cubicBezTo>
                    <a:pt x="50039" y="207433"/>
                    <a:pt x="0" y="160998"/>
                    <a:pt x="0" y="103717"/>
                  </a:cubicBezTo>
                  <a:cubicBezTo>
                    <a:pt x="0" y="46435"/>
                    <a:pt x="50039" y="0"/>
                    <a:pt x="111766" y="0"/>
                  </a:cubicBezTo>
                  <a:cubicBezTo>
                    <a:pt x="173493" y="0"/>
                    <a:pt x="223533" y="46435"/>
                    <a:pt x="223533" y="103717"/>
                  </a:cubicBezTo>
                </a:path>
              </a:pathLst>
            </a:custGeom>
            <a:solidFill>
              <a:schemeClr val="bg1"/>
            </a:solidFill>
            <a:ln w="15875" cap="flat">
              <a:solidFill>
                <a:srgbClr val="9D1E21"/>
              </a:solidFill>
              <a:prstDash val="solid"/>
              <a:round/>
            </a:ln>
          </p:spPr>
        </p:sp>
        <p:sp>
          <p:nvSpPr>
            <p:cNvPr id="24" name="任意多边形: 形状 23">
              <a:extLst>
                <a:ext uri="{FF2B5EF4-FFF2-40B4-BE49-F238E27FC236}">
                  <a16:creationId xmlns:a16="http://schemas.microsoft.com/office/drawing/2014/main" id="{10F25D8B-81D3-4571-F4FD-E0722E76FFB6}"/>
                </a:ext>
              </a:extLst>
            </p:cNvPr>
            <p:cNvSpPr/>
            <p:nvPr/>
          </p:nvSpPr>
          <p:spPr>
            <a:xfrm>
              <a:off x="7222277" y="4826000"/>
              <a:ext cx="207566" cy="192616"/>
            </a:xfrm>
            <a:custGeom>
              <a:avLst/>
              <a:gdLst>
                <a:gd name="csX0" fmla="*/ 207566 w 207566"/>
                <a:gd name="csY0" fmla="*/ 0 h 192616"/>
                <a:gd name="csX1" fmla="*/ 0 w 207566"/>
                <a:gd name="csY1" fmla="*/ 0 h 192616"/>
                <a:gd name="csX2" fmla="*/ 0 w 207566"/>
                <a:gd name="csY2" fmla="*/ 192617 h 192616"/>
                <a:gd name="csX3" fmla="*/ 207566 w 207566"/>
                <a:gd name="csY3" fmla="*/ 192617 h 192616"/>
                <a:gd name="csX4" fmla="*/ 207566 w 207566"/>
                <a:gd name="csY4" fmla="*/ 0 h 192616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</a:cxnLst>
              <a:rect l="l" t="t" r="r" b="b"/>
              <a:pathLst>
                <a:path w="207566" h="192616">
                  <a:moveTo>
                    <a:pt x="207566" y="0"/>
                  </a:moveTo>
                  <a:lnTo>
                    <a:pt x="0" y="0"/>
                  </a:lnTo>
                  <a:lnTo>
                    <a:pt x="0" y="192617"/>
                  </a:lnTo>
                  <a:lnTo>
                    <a:pt x="207566" y="192617"/>
                  </a:lnTo>
                  <a:lnTo>
                    <a:pt x="207566" y="0"/>
                  </a:lnTo>
                  <a:close/>
                </a:path>
              </a:pathLst>
            </a:custGeom>
            <a:solidFill>
              <a:srgbClr val="9D1E21"/>
            </a:solidFill>
            <a:ln w="15875" cap="flat">
              <a:solidFill>
                <a:srgbClr val="9D1E21"/>
              </a:solidFill>
              <a:prstDash val="solid"/>
              <a:round/>
            </a:ln>
          </p:spPr>
        </p:sp>
      </p:grpSp>
      <p:sp>
        <p:nvSpPr>
          <p:cNvPr id="25" name="AutoShape 5">
            <a:extLst>
              <a:ext uri="{FF2B5EF4-FFF2-40B4-BE49-F238E27FC236}">
                <a16:creationId xmlns:a16="http://schemas.microsoft.com/office/drawing/2014/main" id="{DD94A000-5628-ACC8-2F77-B57136572D0E}"/>
              </a:ext>
            </a:extLst>
          </p:cNvPr>
          <p:cNvSpPr/>
          <p:nvPr/>
        </p:nvSpPr>
        <p:spPr>
          <a:xfrm>
            <a:off x="7531100" y="4546600"/>
            <a:ext cx="1212850" cy="4445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ctr" anchorCtr="0"/>
          <a:lstStyle/>
          <a:p>
            <a:pPr indent="0" algn="l">
              <a:lnSpc>
                <a:spcPct val="125000"/>
              </a:lnSpc>
              <a:defRPr/>
            </a:pPr>
            <a:r>
              <a:rPr lang="zh-CN" altLang="en-US" b="1" dirty="0">
                <a:solidFill>
                  <a:srgbClr val="9D1E2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项目结果</a:t>
            </a:r>
          </a:p>
          <a:p>
            <a:pPr indent="0" algn="l">
              <a:lnSpc>
                <a:spcPct val="125000"/>
              </a:lnSpc>
              <a:defRPr/>
            </a:pPr>
            <a:endParaRPr lang="en-US" sz="1100" dirty="0"/>
          </a:p>
        </p:txBody>
      </p:sp>
      <p:sp>
        <p:nvSpPr>
          <p:cNvPr id="26" name="AutoShape 12">
            <a:extLst>
              <a:ext uri="{FF2B5EF4-FFF2-40B4-BE49-F238E27FC236}">
                <a16:creationId xmlns:a16="http://schemas.microsoft.com/office/drawing/2014/main" id="{7EE88399-5EBC-3C71-A62B-5BB8D83AC61E}"/>
              </a:ext>
            </a:extLst>
          </p:cNvPr>
          <p:cNvSpPr/>
          <p:nvPr/>
        </p:nvSpPr>
        <p:spPr>
          <a:xfrm>
            <a:off x="7340600" y="6286500"/>
            <a:ext cx="4445000" cy="5080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ctr" anchorCtr="0"/>
          <a:lstStyle/>
          <a:p>
            <a:pPr indent="0" algn="l">
              <a:lnSpc>
                <a:spcPct val="125000"/>
              </a:lnSpc>
              <a:defRPr/>
            </a:pPr>
            <a:endParaRPr lang="en-US" sz="1100" dirty="0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4FAC9E7A-B7E5-6116-8B88-9C0F735E61E1}"/>
              </a:ext>
            </a:extLst>
          </p:cNvPr>
          <p:cNvSpPr txBox="1"/>
          <p:nvPr/>
        </p:nvSpPr>
        <p:spPr>
          <a:xfrm>
            <a:off x="7252544" y="4958503"/>
            <a:ext cx="4963069" cy="21209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MA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图展示了每个基因的对数倍变化（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M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值）与其平均表达水平（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值）之间的关系。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差异基因在整个表达强度范围内均有分布，没有集中在特定的表达水平区间。</a:t>
            </a:r>
          </a:p>
          <a:p>
            <a:pPr>
              <a:lnSpc>
                <a:spcPct val="150000"/>
              </a:lnSpc>
            </a:pP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8" name="组合 7">
            <a:extLst>
              <a:ext uri="{FF2B5EF4-FFF2-40B4-BE49-F238E27FC236}">
                <a16:creationId xmlns:a16="http://schemas.microsoft.com/office/drawing/2014/main" id="{D12986F6-231F-C922-5085-9E34E827A74B}"/>
              </a:ext>
            </a:extLst>
          </p:cNvPr>
          <p:cNvGrpSpPr/>
          <p:nvPr/>
        </p:nvGrpSpPr>
        <p:grpSpPr>
          <a:xfrm>
            <a:off x="873903" y="850309"/>
            <a:ext cx="1424797" cy="102191"/>
            <a:chOff x="2952867" y="1777704"/>
            <a:chExt cx="6336704" cy="38400"/>
          </a:xfrm>
        </p:grpSpPr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15721779-35BE-189C-2B8E-0E5FC9EBB011}"/>
                </a:ext>
              </a:extLst>
            </p:cNvPr>
            <p:cNvSpPr/>
            <p:nvPr/>
          </p:nvSpPr>
          <p:spPr>
            <a:xfrm>
              <a:off x="6121219" y="1777704"/>
              <a:ext cx="3168352" cy="38400"/>
            </a:xfrm>
            <a:prstGeom prst="rect">
              <a:avLst/>
            </a:prstGeom>
            <a:solidFill>
              <a:srgbClr val="9D1E21"/>
            </a:solidFill>
            <a:ln>
              <a:solidFill>
                <a:srgbClr val="9D1E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B9426489-6E3A-A3A0-18DA-B261F651D3D4}"/>
                </a:ext>
              </a:extLst>
            </p:cNvPr>
            <p:cNvSpPr/>
            <p:nvPr/>
          </p:nvSpPr>
          <p:spPr>
            <a:xfrm>
              <a:off x="2952867" y="1777704"/>
              <a:ext cx="3168352" cy="38400"/>
            </a:xfrm>
            <a:prstGeom prst="rect">
              <a:avLst/>
            </a:prstGeom>
            <a:solidFill>
              <a:srgbClr val="9D1E21"/>
            </a:solidFill>
            <a:ln>
              <a:solidFill>
                <a:srgbClr val="9D1E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934C3529-8D27-00A6-774B-97E1E8A0B33D}"/>
              </a:ext>
            </a:extLst>
          </p:cNvPr>
          <p:cNvSpPr txBox="1"/>
          <p:nvPr/>
        </p:nvSpPr>
        <p:spPr>
          <a:xfrm>
            <a:off x="11620500" y="6430010"/>
            <a:ext cx="513715" cy="427990"/>
          </a:xfrm>
          <a:prstGeom prst="rect">
            <a:avLst/>
          </a:prstGeom>
        </p:spPr>
        <p:txBody>
          <a:bodyPr>
            <a:noAutofit/>
            <a:extLst>
              <a:ext uri="{4A0BC546-FE56-4ADE-93B0-CB8AF2F6F144}">
                <wpsdc:textFrameExt xmlns="" xmlns:wpsdc="http://www.wps.cn/officeDocument/2022/drawingmlCustomData" type="text"/>
              </a:ext>
            </a:extLst>
          </a:bodyPr>
          <a:lstStyle/>
          <a:p>
            <a:pPr algn="l"/>
            <a:r>
              <a:rPr lang="en-US" altLang="zh-C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17</a:t>
            </a:r>
          </a:p>
        </p:txBody>
      </p:sp>
    </p:spTree>
    <p:extLst>
      <p:ext uri="{BB962C8B-B14F-4D97-AF65-F5344CB8AC3E}">
        <p14:creationId xmlns:p14="http://schemas.microsoft.com/office/powerpoint/2010/main" val="22647552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696C93-5679-D90B-9F96-82B2C6A389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99D058E1-28F0-C4EC-85DF-4396FAAED079}"/>
              </a:ext>
            </a:extLst>
          </p:cNvPr>
          <p:cNvSpPr txBox="1"/>
          <p:nvPr/>
        </p:nvSpPr>
        <p:spPr>
          <a:xfrm>
            <a:off x="793115" y="307975"/>
            <a:ext cx="2397760" cy="501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670" b="1" dirty="0">
                <a:solidFill>
                  <a:srgbClr val="9D1E2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结果总结</a:t>
            </a:r>
          </a:p>
        </p:txBody>
      </p:sp>
      <p:pic>
        <p:nvPicPr>
          <p:cNvPr id="3" name="图片 2" descr="北京大学深圳研究生院LOGO">
            <a:extLst>
              <a:ext uri="{FF2B5EF4-FFF2-40B4-BE49-F238E27FC236}">
                <a16:creationId xmlns:a16="http://schemas.microsoft.com/office/drawing/2014/main" id="{987B03CE-5506-FA62-B2EC-BB73087310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3956" y="261801"/>
            <a:ext cx="2491740" cy="483235"/>
          </a:xfrm>
          <a:prstGeom prst="rect">
            <a:avLst/>
          </a:prstGeom>
        </p:spPr>
      </p:pic>
      <p:pic>
        <p:nvPicPr>
          <p:cNvPr id="9" name="图片 8" descr="图表, 条形图&#10;&#10;AI 生成的内容可能不正确。">
            <a:extLst>
              <a:ext uri="{FF2B5EF4-FFF2-40B4-BE49-F238E27FC236}">
                <a16:creationId xmlns:a16="http://schemas.microsoft.com/office/drawing/2014/main" id="{DA18E70A-0DD2-6252-C6F8-54CC1EE1228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911" y="1393469"/>
            <a:ext cx="6568409" cy="440467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1C048BA0-84E3-DE71-1B96-609C827A3535}"/>
              </a:ext>
            </a:extLst>
          </p:cNvPr>
          <p:cNvSpPr txBox="1"/>
          <p:nvPr/>
        </p:nvSpPr>
        <p:spPr>
          <a:xfrm>
            <a:off x="7033120" y="4658391"/>
            <a:ext cx="4564241" cy="18846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zh-CN" sz="20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促进组学数据可视化标准建立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zh-CN" sz="20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提高生物医学研究的可重复性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zh-CN" sz="20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支持精准医学和个性化治疗研究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zh-CN" sz="20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推动生物信息学教育的发展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2F4962CA-D358-59DE-4120-5BFC4AEE3F16}"/>
              </a:ext>
            </a:extLst>
          </p:cNvPr>
          <p:cNvSpPr txBox="1"/>
          <p:nvPr/>
        </p:nvSpPr>
        <p:spPr>
          <a:xfrm>
            <a:off x="7033120" y="4290091"/>
            <a:ext cx="2405391" cy="368300"/>
          </a:xfrm>
          <a:prstGeom prst="rect">
            <a:avLst/>
          </a:prstGeom>
          <a:solidFill>
            <a:srgbClr val="9E1F21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科学意义</a:t>
            </a:r>
          </a:p>
        </p:txBody>
      </p:sp>
      <p:grpSp>
        <p:nvGrpSpPr>
          <p:cNvPr id="16" name="组合 7">
            <a:extLst>
              <a:ext uri="{FF2B5EF4-FFF2-40B4-BE49-F238E27FC236}">
                <a16:creationId xmlns:a16="http://schemas.microsoft.com/office/drawing/2014/main" id="{FFF678CE-74F2-B1E4-E8E1-4138C017E942}"/>
              </a:ext>
            </a:extLst>
          </p:cNvPr>
          <p:cNvGrpSpPr/>
          <p:nvPr/>
        </p:nvGrpSpPr>
        <p:grpSpPr>
          <a:xfrm>
            <a:off x="873903" y="850309"/>
            <a:ext cx="1424797" cy="102191"/>
            <a:chOff x="2952867" y="1777704"/>
            <a:chExt cx="6336704" cy="38400"/>
          </a:xfrm>
        </p:grpSpPr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8C29B695-E548-B2AA-E554-B0F2FC190510}"/>
                </a:ext>
              </a:extLst>
            </p:cNvPr>
            <p:cNvSpPr/>
            <p:nvPr/>
          </p:nvSpPr>
          <p:spPr>
            <a:xfrm>
              <a:off x="6121219" y="1777704"/>
              <a:ext cx="3168352" cy="38400"/>
            </a:xfrm>
            <a:prstGeom prst="rect">
              <a:avLst/>
            </a:prstGeom>
            <a:solidFill>
              <a:srgbClr val="9D1E21"/>
            </a:solidFill>
            <a:ln>
              <a:solidFill>
                <a:srgbClr val="9D1E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E1D85925-6782-7819-0392-33CD99A3C304}"/>
                </a:ext>
              </a:extLst>
            </p:cNvPr>
            <p:cNvSpPr/>
            <p:nvPr/>
          </p:nvSpPr>
          <p:spPr>
            <a:xfrm>
              <a:off x="2952867" y="1777704"/>
              <a:ext cx="3168352" cy="38400"/>
            </a:xfrm>
            <a:prstGeom prst="rect">
              <a:avLst/>
            </a:prstGeom>
            <a:solidFill>
              <a:srgbClr val="9D1E21"/>
            </a:solidFill>
            <a:ln>
              <a:solidFill>
                <a:srgbClr val="9D1E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</p:grpSp>
      <p:sp>
        <p:nvSpPr>
          <p:cNvPr id="19" name="文本框 18">
            <a:extLst>
              <a:ext uri="{FF2B5EF4-FFF2-40B4-BE49-F238E27FC236}">
                <a16:creationId xmlns:a16="http://schemas.microsoft.com/office/drawing/2014/main" id="{5A78A085-936D-6B9A-845C-C9AE3A69A8BA}"/>
              </a:ext>
            </a:extLst>
          </p:cNvPr>
          <p:cNvSpPr txBox="1"/>
          <p:nvPr/>
        </p:nvSpPr>
        <p:spPr>
          <a:xfrm>
            <a:off x="6982320" y="1331523"/>
            <a:ext cx="5120780" cy="28079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zh-CN" sz="20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数据可视化</a:t>
            </a:r>
            <a:r>
              <a:rPr lang="en-US" altLang="zh-CN" sz="20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: </a:t>
            </a:r>
            <a:r>
              <a:rPr lang="zh-CN" altLang="zh-CN" sz="20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将复杂的</a:t>
            </a:r>
            <a:r>
              <a:rPr lang="en-US" altLang="zh-CN" sz="20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RNA-Seq</a:t>
            </a:r>
            <a:r>
              <a:rPr lang="zh-CN" altLang="zh-CN" sz="20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数据转化为直观的图表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zh-CN" sz="20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差异表达分析</a:t>
            </a:r>
            <a:r>
              <a:rPr lang="en-US" altLang="zh-CN" sz="20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: </a:t>
            </a:r>
            <a:r>
              <a:rPr lang="zh-CN" altLang="zh-CN" sz="20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识别处理组与对照组的差异表达基因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zh-CN" sz="20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质量控制</a:t>
            </a:r>
            <a:r>
              <a:rPr lang="en-US" altLang="zh-CN" sz="20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: </a:t>
            </a:r>
            <a:r>
              <a:rPr lang="zh-CN" altLang="zh-CN" sz="20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评估实验数据的质量和可靠性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zh-CN" sz="20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结果解释</a:t>
            </a:r>
            <a:r>
              <a:rPr lang="en-US" altLang="zh-CN" sz="20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: </a:t>
            </a:r>
            <a:r>
              <a:rPr lang="zh-CN" altLang="zh-CN" sz="20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为生物学解释提供可视化支持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75C7A019-E5F9-EB6A-B0F8-FAFA912F87DB}"/>
              </a:ext>
            </a:extLst>
          </p:cNvPr>
          <p:cNvSpPr txBox="1"/>
          <p:nvPr/>
        </p:nvSpPr>
        <p:spPr>
          <a:xfrm>
            <a:off x="6982320" y="895656"/>
            <a:ext cx="2405391" cy="368300"/>
          </a:xfrm>
          <a:prstGeom prst="rect">
            <a:avLst/>
          </a:prstGeom>
          <a:solidFill>
            <a:srgbClr val="9E1F21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研究成果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483571B-F2A5-8D99-4E70-84BC2D31120D}"/>
              </a:ext>
            </a:extLst>
          </p:cNvPr>
          <p:cNvSpPr txBox="1"/>
          <p:nvPr/>
        </p:nvSpPr>
        <p:spPr>
          <a:xfrm>
            <a:off x="11597361" y="6430010"/>
            <a:ext cx="536854" cy="427990"/>
          </a:xfrm>
          <a:prstGeom prst="rect">
            <a:avLst/>
          </a:prstGeom>
        </p:spPr>
        <p:txBody>
          <a:bodyPr>
            <a:noAutofit/>
            <a:extLst>
              <a:ext uri="{4A0BC546-FE56-4ADE-93B0-CB8AF2F6F144}">
                <wpsdc:textFrameExt xmlns="" xmlns:wpsdc="http://www.wps.cn/officeDocument/2022/drawingmlCustomData" type="text"/>
              </a:ext>
            </a:extLst>
          </a:bodyPr>
          <a:lstStyle/>
          <a:p>
            <a:pPr algn="l"/>
            <a:r>
              <a:rPr lang="en-US" altLang="zh-C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38488518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北京大学深圳研究生院LOGO">
            <a:extLst>
              <a:ext uri="{FF2B5EF4-FFF2-40B4-BE49-F238E27FC236}">
                <a16:creationId xmlns:a16="http://schemas.microsoft.com/office/drawing/2014/main" id="{5C3522ED-F13D-C253-B1F2-510205DA9B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3956" y="261801"/>
            <a:ext cx="2491740" cy="483235"/>
          </a:xfrm>
          <a:prstGeom prst="rect">
            <a:avLst/>
          </a:prstGeom>
        </p:spPr>
      </p:pic>
      <p:pic>
        <p:nvPicPr>
          <p:cNvPr id="4" name="Picture 2" descr="D:\李惠君\2019年-4月\041701.jpg">
            <a:extLst>
              <a:ext uri="{FF2B5EF4-FFF2-40B4-BE49-F238E27FC236}">
                <a16:creationId xmlns:a16="http://schemas.microsoft.com/office/drawing/2014/main" id="{42B8D570-6AD9-94EE-D842-2AB91BDBDB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75" t="35970" b="29992"/>
          <a:stretch>
            <a:fillRect/>
          </a:stretch>
        </p:blipFill>
        <p:spPr bwMode="auto">
          <a:xfrm>
            <a:off x="8915282" y="4594325"/>
            <a:ext cx="2819400" cy="2334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utoShape 4">
            <a:extLst>
              <a:ext uri="{FF2B5EF4-FFF2-40B4-BE49-F238E27FC236}">
                <a16:creationId xmlns:a16="http://schemas.microsoft.com/office/drawing/2014/main" id="{301CDFAD-5F44-DE8D-E96F-C9699ADF066E}"/>
              </a:ext>
            </a:extLst>
          </p:cNvPr>
          <p:cNvSpPr/>
          <p:nvPr/>
        </p:nvSpPr>
        <p:spPr>
          <a:xfrm>
            <a:off x="3118383" y="319708"/>
            <a:ext cx="5892267" cy="6350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ctr" anchorCtr="0"/>
          <a:lstStyle/>
          <a:p>
            <a:pPr indent="0" algn="l">
              <a:lnSpc>
                <a:spcPct val="125000"/>
              </a:lnSpc>
              <a:defRPr/>
            </a:pPr>
            <a:r>
              <a:rPr lang="en-US" altLang="zh-CN" sz="24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RNA-Seq</a:t>
            </a:r>
            <a:r>
              <a:rPr lang="zh-CN" altLang="en-US" sz="24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技术的发展：从低通量到高通量</a:t>
            </a:r>
          </a:p>
        </p:txBody>
      </p:sp>
      <p:sp>
        <p:nvSpPr>
          <p:cNvPr id="6" name="AutoShape 5">
            <a:extLst>
              <a:ext uri="{FF2B5EF4-FFF2-40B4-BE49-F238E27FC236}">
                <a16:creationId xmlns:a16="http://schemas.microsoft.com/office/drawing/2014/main" id="{729BB8EA-F91E-57A7-4997-962B540798BC}"/>
              </a:ext>
            </a:extLst>
          </p:cNvPr>
          <p:cNvSpPr/>
          <p:nvPr/>
        </p:nvSpPr>
        <p:spPr>
          <a:xfrm>
            <a:off x="762000" y="1524000"/>
            <a:ext cx="3378200" cy="2921000"/>
          </a:xfrm>
          <a:prstGeom prst="roundRect">
            <a:avLst>
              <a:gd name="adj" fmla="val 4347"/>
            </a:avLst>
          </a:prstGeom>
          <a:solidFill>
            <a:srgbClr val="FFFFFF">
              <a:alpha val="100000"/>
            </a:srgbClr>
          </a:solidFill>
          <a:ln w="25400" cap="flat" cmpd="sng">
            <a:noFill/>
            <a:prstDash val="solid"/>
            <a:round/>
          </a:ln>
          <a:effectLst>
            <a:outerShdw blurRad="101600" dist="50800" dir="2700000" algn="tl" rotWithShape="0">
              <a:srgbClr val="000000">
                <a:alpha val="10000"/>
              </a:srgbClr>
            </a:outerShdw>
          </a:effectLst>
        </p:spPr>
        <p:txBody>
          <a:bodyPr vert="horz" wrap="square" lIns="63500" tIns="63500" rIns="63500" bIns="63500" rtlCol="0" anchor="ctr"/>
          <a:lstStyle/>
          <a:p>
            <a:pPr algn="ctr">
              <a:defRPr/>
            </a:pPr>
            <a:endParaRPr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80C1CFD-B8D2-7314-0463-14BC22517C9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6124" b="16124"/>
          <a:stretch>
            <a:fillRect/>
          </a:stretch>
        </p:blipFill>
        <p:spPr>
          <a:xfrm>
            <a:off x="889000" y="1651000"/>
            <a:ext cx="3124200" cy="1397000"/>
          </a:xfrm>
          <a:prstGeom prst="rect">
            <a:avLst/>
          </a:prstGeom>
          <a:noFill/>
          <a:ln w="25400" cap="flat" cmpd="sng">
            <a:noFill/>
            <a:prstDash val="solid"/>
            <a:round/>
          </a:ln>
        </p:spPr>
      </p:pic>
      <p:sp>
        <p:nvSpPr>
          <p:cNvPr id="8" name="AutoShape 7">
            <a:extLst>
              <a:ext uri="{FF2B5EF4-FFF2-40B4-BE49-F238E27FC236}">
                <a16:creationId xmlns:a16="http://schemas.microsoft.com/office/drawing/2014/main" id="{77B86336-2654-0895-2B71-279C30B269A4}"/>
              </a:ext>
            </a:extLst>
          </p:cNvPr>
          <p:cNvSpPr/>
          <p:nvPr/>
        </p:nvSpPr>
        <p:spPr>
          <a:xfrm>
            <a:off x="889000" y="3111500"/>
            <a:ext cx="3124200" cy="3810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ctr" anchorCtr="0"/>
          <a:lstStyle/>
          <a:p>
            <a:pPr indent="0" algn="l">
              <a:lnSpc>
                <a:spcPct val="125000"/>
              </a:lnSpc>
              <a:defRPr/>
            </a:pPr>
            <a:r>
              <a:rPr lang="zh-CN" altLang="en-US" sz="1800" b="1" i="0" u="none" strike="noStrike" dirty="0">
                <a:solidFill>
                  <a:srgbClr val="9D1E21"/>
                </a:solidFill>
                <a:latin typeface="Noto Sans SC"/>
                <a:ea typeface="Noto Sans SC"/>
                <a:cs typeface="Noto Sans SC"/>
                <a:sym typeface="Noto Sans SC"/>
              </a:rPr>
              <a:t>第一代测序</a:t>
            </a:r>
            <a:r>
              <a:rPr lang="en-US" sz="1800" b="1" i="0" u="none" strike="noStrike" dirty="0">
                <a:solidFill>
                  <a:srgbClr val="9D1E21"/>
                </a:solidFill>
                <a:latin typeface="Noto Sans SC"/>
                <a:ea typeface="Noto Sans SC"/>
                <a:cs typeface="Noto Sans SC"/>
                <a:sym typeface="Noto Sans SC"/>
              </a:rPr>
              <a:t>(Sanger)</a:t>
            </a:r>
            <a:endParaRPr lang="en-US" sz="1100" dirty="0">
              <a:solidFill>
                <a:srgbClr val="9D1E21"/>
              </a:solidFill>
            </a:endParaRPr>
          </a:p>
        </p:txBody>
      </p:sp>
      <p:sp>
        <p:nvSpPr>
          <p:cNvPr id="9" name="AutoShape 8">
            <a:extLst>
              <a:ext uri="{FF2B5EF4-FFF2-40B4-BE49-F238E27FC236}">
                <a16:creationId xmlns:a16="http://schemas.microsoft.com/office/drawing/2014/main" id="{E6602A8C-DC81-64A8-B7B8-047C909B9557}"/>
              </a:ext>
            </a:extLst>
          </p:cNvPr>
          <p:cNvSpPr/>
          <p:nvPr/>
        </p:nvSpPr>
        <p:spPr>
          <a:xfrm>
            <a:off x="889000" y="3613150"/>
            <a:ext cx="3124200" cy="7620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ctr" anchorCtr="0"/>
          <a:lstStyle/>
          <a:p>
            <a:pPr indent="0" algn="l">
              <a:lnSpc>
                <a:spcPct val="125000"/>
              </a:lnSpc>
              <a:defRPr/>
            </a:pPr>
            <a:r>
              <a:rPr lang="zh-CN" altLang="en-US" sz="1400" dirty="0">
                <a:solidFill>
                  <a:srgbClr val="757575"/>
                </a:solidFill>
                <a:latin typeface="Noto Sans SC"/>
                <a:ea typeface="Noto Sans SC"/>
              </a:rPr>
              <a:t>奠定基础，但通量低、成本高，难以满足大规模转录组分析需求。</a:t>
            </a:r>
          </a:p>
          <a:p>
            <a:pPr indent="0" algn="l">
              <a:lnSpc>
                <a:spcPct val="125000"/>
              </a:lnSpc>
              <a:defRPr/>
            </a:pPr>
            <a:endParaRPr lang="en-US" sz="1100" dirty="0"/>
          </a:p>
        </p:txBody>
      </p:sp>
      <p:sp>
        <p:nvSpPr>
          <p:cNvPr id="10" name="AutoShape 9">
            <a:extLst>
              <a:ext uri="{FF2B5EF4-FFF2-40B4-BE49-F238E27FC236}">
                <a16:creationId xmlns:a16="http://schemas.microsoft.com/office/drawing/2014/main" id="{88E0D512-888F-8BCF-D921-5E9F696AC36A}"/>
              </a:ext>
            </a:extLst>
          </p:cNvPr>
          <p:cNvSpPr/>
          <p:nvPr/>
        </p:nvSpPr>
        <p:spPr>
          <a:xfrm>
            <a:off x="4394200" y="1524000"/>
            <a:ext cx="3378200" cy="2921000"/>
          </a:xfrm>
          <a:prstGeom prst="roundRect">
            <a:avLst>
              <a:gd name="adj" fmla="val 4347"/>
            </a:avLst>
          </a:prstGeom>
          <a:solidFill>
            <a:srgbClr val="FFFFFF">
              <a:alpha val="100000"/>
            </a:srgbClr>
          </a:solidFill>
          <a:ln w="25400" cap="flat" cmpd="sng">
            <a:noFill/>
            <a:prstDash val="solid"/>
            <a:round/>
          </a:ln>
          <a:effectLst>
            <a:outerShdw blurRad="101600" dist="50800" dir="2700000" algn="tl" rotWithShape="0">
              <a:srgbClr val="000000">
                <a:alpha val="10000"/>
              </a:srgbClr>
            </a:outerShdw>
          </a:effectLst>
        </p:spPr>
        <p:txBody>
          <a:bodyPr vert="horz" wrap="square" lIns="63500" tIns="63500" rIns="63500" bIns="63500" rtlCol="0" anchor="ctr"/>
          <a:lstStyle/>
          <a:p>
            <a:pPr algn="ctr">
              <a:defRPr/>
            </a:pPr>
            <a:endParaRPr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BCFAD27-BA78-9BAD-7D7C-7B91EA1FBCE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20189" b="20189"/>
          <a:stretch>
            <a:fillRect/>
          </a:stretch>
        </p:blipFill>
        <p:spPr>
          <a:xfrm>
            <a:off x="4521200" y="1651000"/>
            <a:ext cx="3124200" cy="1397000"/>
          </a:xfrm>
          <a:prstGeom prst="rect">
            <a:avLst/>
          </a:prstGeom>
          <a:noFill/>
          <a:ln w="25400" cap="flat" cmpd="sng">
            <a:noFill/>
            <a:prstDash val="solid"/>
            <a:round/>
          </a:ln>
        </p:spPr>
      </p:pic>
      <p:sp>
        <p:nvSpPr>
          <p:cNvPr id="12" name="AutoShape 11">
            <a:extLst>
              <a:ext uri="{FF2B5EF4-FFF2-40B4-BE49-F238E27FC236}">
                <a16:creationId xmlns:a16="http://schemas.microsoft.com/office/drawing/2014/main" id="{3002AAE9-8DDA-F019-AACD-804149FA9F1B}"/>
              </a:ext>
            </a:extLst>
          </p:cNvPr>
          <p:cNvSpPr/>
          <p:nvPr/>
        </p:nvSpPr>
        <p:spPr>
          <a:xfrm>
            <a:off x="4521200" y="3111500"/>
            <a:ext cx="3124200" cy="3810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ctr" anchorCtr="0"/>
          <a:lstStyle/>
          <a:p>
            <a:pPr>
              <a:lnSpc>
                <a:spcPct val="125000"/>
              </a:lnSpc>
              <a:defRPr/>
            </a:pPr>
            <a:r>
              <a:rPr lang="zh-CN" altLang="en-US" b="1" dirty="0">
                <a:solidFill>
                  <a:srgbClr val="9D1E21"/>
                </a:solidFill>
                <a:latin typeface="Noto Sans SC"/>
                <a:ea typeface="Noto Sans SC"/>
                <a:cs typeface="Noto Sans SC"/>
                <a:sym typeface="Noto Sans SC"/>
              </a:rPr>
              <a:t>第二代测序</a:t>
            </a:r>
            <a:r>
              <a:rPr lang="en-US" sz="1800" b="1" i="0" u="none" strike="noStrike" dirty="0">
                <a:solidFill>
                  <a:srgbClr val="9D1E21"/>
                </a:solidFill>
                <a:latin typeface="Noto Sans SC"/>
                <a:ea typeface="Noto Sans SC"/>
                <a:cs typeface="Noto Sans SC"/>
                <a:sym typeface="Noto Sans SC"/>
              </a:rPr>
              <a:t>(NGS)</a:t>
            </a:r>
            <a:endParaRPr lang="en-US" sz="1100" dirty="0">
              <a:solidFill>
                <a:srgbClr val="9D1E21"/>
              </a:solidFill>
            </a:endParaRPr>
          </a:p>
        </p:txBody>
      </p:sp>
      <p:sp>
        <p:nvSpPr>
          <p:cNvPr id="13" name="AutoShape 12">
            <a:extLst>
              <a:ext uri="{FF2B5EF4-FFF2-40B4-BE49-F238E27FC236}">
                <a16:creationId xmlns:a16="http://schemas.microsoft.com/office/drawing/2014/main" id="{F1E6FC31-A4BA-ED26-0635-8CC0B347F8CA}"/>
              </a:ext>
            </a:extLst>
          </p:cNvPr>
          <p:cNvSpPr/>
          <p:nvPr/>
        </p:nvSpPr>
        <p:spPr>
          <a:xfrm>
            <a:off x="4521200" y="3613150"/>
            <a:ext cx="3124200" cy="7620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ctr" anchorCtr="0"/>
          <a:lstStyle/>
          <a:p>
            <a:pPr indent="0" algn="just">
              <a:lnSpc>
                <a:spcPct val="125000"/>
              </a:lnSpc>
              <a:defRPr/>
            </a:pPr>
            <a:r>
              <a:rPr lang="zh-CN" altLang="en-US" sz="1400" dirty="0">
                <a:solidFill>
                  <a:srgbClr val="757575"/>
                </a:solidFill>
                <a:latin typeface="Noto Sans SC"/>
                <a:ea typeface="Noto Sans SC"/>
              </a:rPr>
              <a:t>革命性突破，实现高通量、低成本测序，</a:t>
            </a:r>
            <a:r>
              <a:rPr lang="en-US" altLang="zh-CN" sz="1400" dirty="0">
                <a:solidFill>
                  <a:srgbClr val="757575"/>
                </a:solidFill>
                <a:latin typeface="Noto Sans SC"/>
                <a:ea typeface="Noto Sans SC"/>
              </a:rPr>
              <a:t>RNA-Seq</a:t>
            </a:r>
            <a:r>
              <a:rPr lang="zh-CN" altLang="en-US" sz="1400" dirty="0">
                <a:solidFill>
                  <a:srgbClr val="757575"/>
                </a:solidFill>
                <a:latin typeface="Noto Sans SC"/>
                <a:ea typeface="Noto Sans SC"/>
              </a:rPr>
              <a:t>技术由此兴起。</a:t>
            </a:r>
          </a:p>
          <a:p>
            <a:pPr indent="0" algn="just">
              <a:lnSpc>
                <a:spcPct val="125000"/>
              </a:lnSpc>
              <a:defRPr/>
            </a:pPr>
            <a:endParaRPr lang="en-US" sz="1100" dirty="0"/>
          </a:p>
        </p:txBody>
      </p:sp>
      <p:sp>
        <p:nvSpPr>
          <p:cNvPr id="14" name="AutoShape 13">
            <a:extLst>
              <a:ext uri="{FF2B5EF4-FFF2-40B4-BE49-F238E27FC236}">
                <a16:creationId xmlns:a16="http://schemas.microsoft.com/office/drawing/2014/main" id="{71448478-3E7B-E341-E86D-03F5A27D63FE}"/>
              </a:ext>
            </a:extLst>
          </p:cNvPr>
          <p:cNvSpPr/>
          <p:nvPr/>
        </p:nvSpPr>
        <p:spPr>
          <a:xfrm>
            <a:off x="8026400" y="1524000"/>
            <a:ext cx="3378200" cy="2921000"/>
          </a:xfrm>
          <a:prstGeom prst="roundRect">
            <a:avLst>
              <a:gd name="adj" fmla="val 4347"/>
            </a:avLst>
          </a:prstGeom>
          <a:solidFill>
            <a:srgbClr val="FFFFFF">
              <a:alpha val="100000"/>
            </a:srgbClr>
          </a:solidFill>
          <a:ln w="25400" cap="flat" cmpd="sng">
            <a:noFill/>
            <a:prstDash val="solid"/>
            <a:round/>
          </a:ln>
          <a:effectLst>
            <a:outerShdw blurRad="101600" dist="50800" dir="2700000" algn="tl" rotWithShape="0">
              <a:srgbClr val="000000">
                <a:alpha val="10000"/>
              </a:srgbClr>
            </a:outerShdw>
          </a:effectLst>
        </p:spPr>
        <p:txBody>
          <a:bodyPr vert="horz" wrap="square" lIns="63500" tIns="63500" rIns="63500" bIns="63500" rtlCol="0" anchor="ctr"/>
          <a:lstStyle/>
          <a:p>
            <a:pPr algn="ctr">
              <a:defRPr/>
            </a:pPr>
            <a:endParaRPr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2C5C71A-44B0-CC7E-0960-F05D7F4F5B40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10252" b="10252"/>
          <a:stretch>
            <a:fillRect/>
          </a:stretch>
        </p:blipFill>
        <p:spPr>
          <a:xfrm>
            <a:off x="8153400" y="1651000"/>
            <a:ext cx="3124200" cy="1397000"/>
          </a:xfrm>
          <a:prstGeom prst="rect">
            <a:avLst/>
          </a:prstGeom>
          <a:noFill/>
          <a:ln w="25400" cap="flat" cmpd="sng">
            <a:noFill/>
            <a:prstDash val="solid"/>
            <a:round/>
          </a:ln>
        </p:spPr>
      </p:pic>
      <p:sp>
        <p:nvSpPr>
          <p:cNvPr id="16" name="AutoShape 15">
            <a:extLst>
              <a:ext uri="{FF2B5EF4-FFF2-40B4-BE49-F238E27FC236}">
                <a16:creationId xmlns:a16="http://schemas.microsoft.com/office/drawing/2014/main" id="{BDEBEEB5-0A39-40FC-E725-405454F540F6}"/>
              </a:ext>
            </a:extLst>
          </p:cNvPr>
          <p:cNvSpPr/>
          <p:nvPr/>
        </p:nvSpPr>
        <p:spPr>
          <a:xfrm>
            <a:off x="8153400" y="3111500"/>
            <a:ext cx="3124200" cy="3810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ctr" anchorCtr="0"/>
          <a:lstStyle/>
          <a:p>
            <a:pPr>
              <a:lnSpc>
                <a:spcPct val="125000"/>
              </a:lnSpc>
              <a:defRPr/>
            </a:pPr>
            <a:r>
              <a:rPr lang="zh-CN" altLang="en-US" b="1" dirty="0">
                <a:solidFill>
                  <a:srgbClr val="9D1E21"/>
                </a:solidFill>
                <a:latin typeface="Noto Sans SC"/>
                <a:ea typeface="Noto Sans SC"/>
                <a:cs typeface="Noto Sans SC"/>
                <a:sym typeface="Noto Sans SC"/>
              </a:rPr>
              <a:t>第三代测序</a:t>
            </a:r>
            <a:r>
              <a:rPr lang="en-US" sz="1800" b="1" i="0" u="none" strike="noStrike" dirty="0">
                <a:solidFill>
                  <a:srgbClr val="9D1E21"/>
                </a:solidFill>
                <a:latin typeface="Noto Sans SC"/>
                <a:ea typeface="Noto Sans SC"/>
                <a:cs typeface="Noto Sans SC"/>
                <a:sym typeface="Noto Sans SC"/>
              </a:rPr>
              <a:t>(SMRT)</a:t>
            </a:r>
            <a:endParaRPr lang="en-US" sz="1100" dirty="0">
              <a:solidFill>
                <a:srgbClr val="9D1E21"/>
              </a:solidFill>
            </a:endParaRPr>
          </a:p>
        </p:txBody>
      </p:sp>
      <p:sp>
        <p:nvSpPr>
          <p:cNvPr id="17" name="AutoShape 16">
            <a:extLst>
              <a:ext uri="{FF2B5EF4-FFF2-40B4-BE49-F238E27FC236}">
                <a16:creationId xmlns:a16="http://schemas.microsoft.com/office/drawing/2014/main" id="{FBC9EB2D-91A7-41E5-7876-B0BA44EBB04C}"/>
              </a:ext>
            </a:extLst>
          </p:cNvPr>
          <p:cNvSpPr/>
          <p:nvPr/>
        </p:nvSpPr>
        <p:spPr>
          <a:xfrm>
            <a:off x="8153400" y="3613150"/>
            <a:ext cx="3124200" cy="7620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ctr" anchorCtr="0"/>
          <a:lstStyle/>
          <a:p>
            <a:pPr indent="0" algn="l">
              <a:lnSpc>
                <a:spcPct val="125000"/>
              </a:lnSpc>
              <a:defRPr/>
            </a:pPr>
            <a:r>
              <a:rPr lang="zh-CN" altLang="en-US" sz="1400" dirty="0">
                <a:solidFill>
                  <a:srgbClr val="757575"/>
                </a:solidFill>
                <a:latin typeface="Noto Sans SC"/>
                <a:ea typeface="Noto Sans SC"/>
              </a:rPr>
              <a:t>单分子实时测序，无需</a:t>
            </a:r>
            <a:r>
              <a:rPr lang="en-US" altLang="zh-CN" sz="1400" dirty="0">
                <a:solidFill>
                  <a:srgbClr val="757575"/>
                </a:solidFill>
                <a:latin typeface="Noto Sans SC"/>
                <a:ea typeface="Noto Sans SC"/>
              </a:rPr>
              <a:t>PCR</a:t>
            </a:r>
            <a:r>
              <a:rPr lang="zh-CN" altLang="en-US" sz="1400" dirty="0">
                <a:solidFill>
                  <a:srgbClr val="757575"/>
                </a:solidFill>
                <a:latin typeface="Noto Sans SC"/>
                <a:ea typeface="Noto Sans SC"/>
              </a:rPr>
              <a:t>扩增，提供更完整的长片段转录组信息。</a:t>
            </a:r>
          </a:p>
          <a:p>
            <a:pPr indent="0">
              <a:lnSpc>
                <a:spcPct val="125000"/>
              </a:lnSpc>
              <a:defRPr/>
            </a:pPr>
            <a:endParaRPr lang="en-US" sz="1100" dirty="0"/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6B103DF7-9338-252B-CCF1-59C5587889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3275404"/>
              </p:ext>
            </p:extLst>
          </p:nvPr>
        </p:nvGraphicFramePr>
        <p:xfrm>
          <a:off x="762000" y="4699000"/>
          <a:ext cx="11176000" cy="1666240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177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4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94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06400"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  <a:defRPr/>
                      </a:pPr>
                      <a:r>
                        <a:rPr lang="zh-CN" altLang="en-US" sz="1400" b="1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技术代际</a:t>
                      </a:r>
                    </a:p>
                  </a:txBody>
                  <a:tcPr marL="101600" marR="101600" marT="101600" marB="1016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D1E2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1" kern="12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代表技术</a:t>
                      </a:r>
                    </a:p>
                  </a:txBody>
                  <a:tcPr marL="101600" marR="101600" marT="101600" marB="1016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D1E2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1" kern="12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关键特征</a:t>
                      </a:r>
                    </a:p>
                  </a:txBody>
                  <a:tcPr marL="101600" marR="101600" marT="101600" marB="1016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D1E2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1" kern="12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通量</a:t>
                      </a:r>
                    </a:p>
                  </a:txBody>
                  <a:tcPr marL="101600" marR="101600" marT="101600" marB="1016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D1E2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1" kern="12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成本</a:t>
                      </a:r>
                    </a:p>
                  </a:txBody>
                  <a:tcPr marL="101600" marR="101600" marT="101600" marB="1016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D1E2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  <a:defRPr/>
                      </a:pPr>
                      <a:r>
                        <a:rPr lang="zh-CN" altLang="en-US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第一代</a:t>
                      </a:r>
                    </a:p>
                  </a:txBody>
                  <a:tcPr marL="101600" marR="101600" marT="101600" marB="1016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FE5E6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  <a:defRPr/>
                      </a:pPr>
                      <a:r>
                        <a:rPr lang="en-US" sz="1400" b="0" i="0" u="none" strike="noStrike" dirty="0">
                          <a:solidFill>
                            <a:srgbClr val="21212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Noto Sans SC"/>
                          <a:sym typeface="Noto Sans SC"/>
                        </a:rPr>
                        <a:t>Sanger</a:t>
                      </a:r>
                      <a:endParaRPr 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01600" marR="101600" marT="101600" marB="1016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FE5E6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  <a:defRPr/>
                      </a:pPr>
                      <a:r>
                        <a:rPr lang="zh-CN" altLang="en-US" sz="14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末端终止法</a:t>
                      </a:r>
                    </a:p>
                  </a:txBody>
                  <a:tcPr marL="101600" marR="101600" marT="101600" marB="1016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FE5E6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  <a:defRPr/>
                      </a:pPr>
                      <a:r>
                        <a:rPr lang="en-US" sz="1400" b="0" i="0" u="none" strike="noStrike" dirty="0">
                          <a:solidFill>
                            <a:srgbClr val="21212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Noto Sans SC"/>
                          <a:sym typeface="Noto Sans SC"/>
                        </a:rPr>
                        <a:t>低</a:t>
                      </a:r>
                      <a:endParaRPr 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01600" marR="101600" marT="101600" marB="1016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FE5E6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  <a:defRPr/>
                      </a:pPr>
                      <a:r>
                        <a:rPr lang="en-US" sz="1400" b="0" i="0" u="none" strike="noStrike" dirty="0">
                          <a:solidFill>
                            <a:srgbClr val="21212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Noto Sans SC"/>
                          <a:sym typeface="Noto Sans SC"/>
                        </a:rPr>
                        <a:t>高</a:t>
                      </a:r>
                      <a:endParaRPr 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01600" marR="101600" marT="101600" marB="1016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FE5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第二代</a:t>
                      </a:r>
                    </a:p>
                  </a:txBody>
                  <a:tcPr marL="101600" marR="101600" marT="101600" marB="1016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  <a:defRPr/>
                      </a:pPr>
                      <a:r>
                        <a:rPr lang="en-US" sz="1400" b="0" i="0" u="none" strike="noStrike" dirty="0">
                          <a:solidFill>
                            <a:srgbClr val="21212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Noto Sans SC"/>
                          <a:sym typeface="Noto Sans SC"/>
                        </a:rPr>
                        <a:t>Illumina, Ion Torrent</a:t>
                      </a:r>
                      <a:endParaRPr 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01600" marR="101600" marT="101600" marB="1016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  <a:defRPr/>
                      </a:pPr>
                      <a:r>
                        <a:rPr lang="zh-CN" altLang="en-US" sz="14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边合成边测序</a:t>
                      </a:r>
                    </a:p>
                  </a:txBody>
                  <a:tcPr marL="101600" marR="101600" marT="101600" marB="1016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  <a:defRPr/>
                      </a:pPr>
                      <a:r>
                        <a:rPr lang="en-US" sz="1400" b="0" i="0" u="none" strike="noStrike" dirty="0">
                          <a:solidFill>
                            <a:srgbClr val="21212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Noto Sans SC"/>
                          <a:sym typeface="Noto Sans SC"/>
                        </a:rPr>
                        <a:t>高</a:t>
                      </a:r>
                      <a:endParaRPr 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01600" marR="101600" marT="101600" marB="1016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  <a:defRPr/>
                      </a:pPr>
                      <a:r>
                        <a:rPr lang="en-US" sz="1400" b="0" i="0" u="none" strike="noStrike" dirty="0">
                          <a:solidFill>
                            <a:srgbClr val="21212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Noto Sans SC"/>
                          <a:sym typeface="Noto Sans SC"/>
                        </a:rPr>
                        <a:t>低</a:t>
                      </a:r>
                      <a:endParaRPr 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01600" marR="101600" marT="101600" marB="1016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第三代</a:t>
                      </a:r>
                    </a:p>
                  </a:txBody>
                  <a:tcPr marL="101600" marR="101600" marT="101600" marB="1016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FE5E6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  <a:defRPr/>
                      </a:pPr>
                      <a:r>
                        <a:rPr lang="en-US" sz="1400" b="0" i="0" u="none" strike="noStrike" dirty="0">
                          <a:solidFill>
                            <a:srgbClr val="21212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Noto Sans SC"/>
                          <a:sym typeface="Noto Sans SC"/>
                        </a:rPr>
                        <a:t>PacBio SMRT, Nanopore</a:t>
                      </a:r>
                      <a:endParaRPr 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01600" marR="101600" marT="101600" marB="1016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FE5E6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  <a:defRPr/>
                      </a:pPr>
                      <a:r>
                        <a:rPr lang="zh-CN" altLang="en-US" sz="14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单分子实时测序</a:t>
                      </a:r>
                    </a:p>
                  </a:txBody>
                  <a:tcPr marL="101600" marR="101600" marT="101600" marB="1016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FE5E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defRPr/>
                      </a:pPr>
                      <a:r>
                        <a:rPr lang="zh-CN" altLang="en-US" sz="1400" b="0" i="0" u="none" strike="noStrike" kern="1200" dirty="0">
                          <a:solidFill>
                            <a:srgbClr val="21212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极高</a:t>
                      </a:r>
                    </a:p>
                  </a:txBody>
                  <a:tcPr marL="101600" marR="101600" marT="101600" marB="1016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FE5E6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  <a:defRPr/>
                      </a:pPr>
                      <a:r>
                        <a:rPr lang="en-US" sz="1400" b="0" i="0" u="none" strike="noStrike" dirty="0">
                          <a:solidFill>
                            <a:srgbClr val="21212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Noto Sans SC"/>
                          <a:sym typeface="Noto Sans SC"/>
                        </a:rPr>
                        <a:t>中</a:t>
                      </a:r>
                      <a:endParaRPr 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01600" marR="101600" marT="101600" marB="1016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FE5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5" name="文本框 24">
            <a:extLst>
              <a:ext uri="{FF2B5EF4-FFF2-40B4-BE49-F238E27FC236}">
                <a16:creationId xmlns:a16="http://schemas.microsoft.com/office/drawing/2014/main" id="{7E57DD7D-9C5D-AC83-EF72-20A7D6455E95}"/>
              </a:ext>
            </a:extLst>
          </p:cNvPr>
          <p:cNvSpPr txBox="1"/>
          <p:nvPr/>
        </p:nvSpPr>
        <p:spPr>
          <a:xfrm>
            <a:off x="838733" y="328609"/>
            <a:ext cx="2039549" cy="5032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670" b="1" dirty="0">
                <a:solidFill>
                  <a:srgbClr val="9D1E2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背景与目的</a:t>
            </a:r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BDD50BF4-7DF8-D0AA-D654-BE0A6F53B435}"/>
              </a:ext>
            </a:extLst>
          </p:cNvPr>
          <p:cNvGrpSpPr/>
          <p:nvPr/>
        </p:nvGrpSpPr>
        <p:grpSpPr>
          <a:xfrm>
            <a:off x="873903" y="850308"/>
            <a:ext cx="1796561" cy="104400"/>
            <a:chOff x="2952867" y="1777704"/>
            <a:chExt cx="6336704" cy="38400"/>
          </a:xfrm>
        </p:grpSpPr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FDC9B334-8D32-89AC-2F93-ED29D0EC19FE}"/>
                </a:ext>
              </a:extLst>
            </p:cNvPr>
            <p:cNvSpPr/>
            <p:nvPr/>
          </p:nvSpPr>
          <p:spPr>
            <a:xfrm>
              <a:off x="6121219" y="1777704"/>
              <a:ext cx="3168352" cy="38400"/>
            </a:xfrm>
            <a:prstGeom prst="rect">
              <a:avLst/>
            </a:prstGeom>
            <a:solidFill>
              <a:srgbClr val="9D1E21"/>
            </a:solidFill>
            <a:ln>
              <a:solidFill>
                <a:srgbClr val="9D1E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rgbClr val="9D1E21"/>
                </a:solidFill>
              </a:endParaRPr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93B890A1-7E1A-4C50-FE4C-F8EDB3212F74}"/>
                </a:ext>
              </a:extLst>
            </p:cNvPr>
            <p:cNvSpPr/>
            <p:nvPr/>
          </p:nvSpPr>
          <p:spPr>
            <a:xfrm>
              <a:off x="2952867" y="1777704"/>
              <a:ext cx="3168352" cy="38400"/>
            </a:xfrm>
            <a:prstGeom prst="rect">
              <a:avLst/>
            </a:prstGeom>
            <a:solidFill>
              <a:srgbClr val="9D1E21"/>
            </a:solidFill>
            <a:ln>
              <a:solidFill>
                <a:srgbClr val="9D1E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rgbClr val="9D1E21"/>
                </a:solidFill>
              </a:endParaRPr>
            </a:p>
          </p:txBody>
        </p:sp>
      </p:grpSp>
      <p:sp>
        <p:nvSpPr>
          <p:cNvPr id="19" name="文本框 18">
            <a:extLst>
              <a:ext uri="{FF2B5EF4-FFF2-40B4-BE49-F238E27FC236}">
                <a16:creationId xmlns:a16="http://schemas.microsoft.com/office/drawing/2014/main" id="{8B37900C-ACB8-5228-5018-63E7C7A21E5F}"/>
              </a:ext>
            </a:extLst>
          </p:cNvPr>
          <p:cNvSpPr txBox="1"/>
          <p:nvPr/>
        </p:nvSpPr>
        <p:spPr>
          <a:xfrm>
            <a:off x="11754485" y="6430010"/>
            <a:ext cx="379730" cy="427990"/>
          </a:xfrm>
          <a:prstGeom prst="rect">
            <a:avLst/>
          </a:prstGeom>
        </p:spPr>
        <p:txBody>
          <a:bodyPr>
            <a:noAutofit/>
            <a:extLst>
              <a:ext uri="{4A0BC546-FE56-4ADE-93B0-CB8AF2F6F144}">
                <wpsdc:textFrameExt xmlns="" xmlns:wpsdc="http://www.wps.cn/officeDocument/2022/drawingmlCustomData" type="text"/>
              </a:ext>
            </a:extLst>
          </a:bodyPr>
          <a:lstStyle/>
          <a:p>
            <a:pPr algn="l"/>
            <a:r>
              <a:rPr lang="en-US" altLang="zh-C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8299663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3" descr="D:\李惠君\2019年-4月\分层\02-01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365"/>
          <a:stretch>
            <a:fillRect/>
          </a:stretch>
        </p:blipFill>
        <p:spPr bwMode="auto">
          <a:xfrm rot="10800000">
            <a:off x="-1" y="0"/>
            <a:ext cx="12197475" cy="442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 descr="D:\李惠君\2019年-4月\分层\03-02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5958" b="70296"/>
          <a:stretch>
            <a:fillRect/>
          </a:stretch>
        </p:blipFill>
        <p:spPr bwMode="auto">
          <a:xfrm>
            <a:off x="16933" y="16936"/>
            <a:ext cx="848731" cy="425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5" descr="D:\李惠君\2019年-4月\分层\03-02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53" t="60662" r="64219"/>
          <a:stretch>
            <a:fillRect/>
          </a:stretch>
        </p:blipFill>
        <p:spPr bwMode="auto">
          <a:xfrm>
            <a:off x="11088555" y="94470"/>
            <a:ext cx="1108920" cy="347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706" b="20433"/>
          <a:stretch>
            <a:fillRect/>
          </a:stretch>
        </p:blipFill>
        <p:spPr>
          <a:xfrm>
            <a:off x="17145" y="427990"/>
            <a:ext cx="12174220" cy="286829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1360805" y="427990"/>
            <a:ext cx="2893695" cy="728345"/>
          </a:xfrm>
          <a:prstGeom prst="rect">
            <a:avLst/>
          </a:prstGeom>
          <a:solidFill>
            <a:srgbClr val="9E1F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9" name="Picture 2" descr="D:\李惠君\2019年-4月\041701.jpg"/>
          <p:cNvPicPr>
            <a:picLocks noChangeAspect="1" noChangeArrowheads="1"/>
          </p:cNvPicPr>
          <p:nvPr/>
        </p:nvPicPr>
        <p:blipFill rotWithShape="1">
          <a:blip r:embed="rId6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75" t="35970" b="29992"/>
          <a:stretch>
            <a:fillRect/>
          </a:stretch>
        </p:blipFill>
        <p:spPr bwMode="auto">
          <a:xfrm>
            <a:off x="9605074" y="2261507"/>
            <a:ext cx="2819400" cy="2334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/>
          <p:cNvSpPr txBox="1"/>
          <p:nvPr/>
        </p:nvSpPr>
        <p:spPr>
          <a:xfrm>
            <a:off x="3283879" y="3993567"/>
            <a:ext cx="65402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4800" b="1" dirty="0">
                <a:solidFill>
                  <a:srgbClr val="9E1F2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敬请老师批评指正！</a:t>
            </a:r>
          </a:p>
        </p:txBody>
      </p:sp>
      <p:cxnSp>
        <p:nvCxnSpPr>
          <p:cNvPr id="7" name="直线连接符 6"/>
          <p:cNvCxnSpPr/>
          <p:nvPr/>
        </p:nvCxnSpPr>
        <p:spPr>
          <a:xfrm>
            <a:off x="2625360" y="3877923"/>
            <a:ext cx="6648773" cy="0"/>
          </a:xfrm>
          <a:prstGeom prst="line">
            <a:avLst/>
          </a:prstGeom>
          <a:ln>
            <a:solidFill>
              <a:srgbClr val="9E1F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线连接符 12"/>
          <p:cNvCxnSpPr/>
          <p:nvPr/>
        </p:nvCxnSpPr>
        <p:spPr>
          <a:xfrm>
            <a:off x="2625360" y="4978303"/>
            <a:ext cx="6648773" cy="0"/>
          </a:xfrm>
          <a:prstGeom prst="line">
            <a:avLst/>
          </a:prstGeom>
          <a:ln>
            <a:solidFill>
              <a:srgbClr val="9E1F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8297740" y="4761326"/>
            <a:ext cx="991891" cy="232474"/>
          </a:xfrm>
          <a:prstGeom prst="rect">
            <a:avLst/>
          </a:prstGeom>
          <a:solidFill>
            <a:srgbClr val="9E1F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6" name="图片 5" descr="WechatIMG13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47800" y="528320"/>
            <a:ext cx="2719070" cy="52768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449040" y="5132043"/>
            <a:ext cx="3848700" cy="418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小组成员：应瑛琦 和菊芳 王皓坤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2" descr="D:\李惠君\2019年-4月\041701.jpg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75" t="35970" b="29992"/>
          <a:stretch>
            <a:fillRect/>
          </a:stretch>
        </p:blipFill>
        <p:spPr bwMode="auto">
          <a:xfrm>
            <a:off x="-143360" y="3596990"/>
            <a:ext cx="2819400" cy="2334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/>
          <p:cNvSpPr txBox="1"/>
          <p:nvPr/>
        </p:nvSpPr>
        <p:spPr>
          <a:xfrm>
            <a:off x="838733" y="328609"/>
            <a:ext cx="1615043" cy="5032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670" b="1" dirty="0">
                <a:solidFill>
                  <a:srgbClr val="9D1E2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研究挑战</a:t>
            </a:r>
          </a:p>
        </p:txBody>
      </p:sp>
      <p:pic>
        <p:nvPicPr>
          <p:cNvPr id="3" name="图片 2" descr="北京大学深圳研究生院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3956" y="261801"/>
            <a:ext cx="2491740" cy="483235"/>
          </a:xfrm>
          <a:prstGeom prst="rect">
            <a:avLst/>
          </a:prstGeom>
        </p:spPr>
      </p:pic>
      <p:grpSp>
        <p:nvGrpSpPr>
          <p:cNvPr id="4" name="组合 7"/>
          <p:cNvGrpSpPr/>
          <p:nvPr/>
        </p:nvGrpSpPr>
        <p:grpSpPr>
          <a:xfrm>
            <a:off x="873903" y="850309"/>
            <a:ext cx="1433417" cy="104407"/>
            <a:chOff x="2952867" y="1777704"/>
            <a:chExt cx="6336704" cy="38400"/>
          </a:xfrm>
        </p:grpSpPr>
        <p:sp>
          <p:nvSpPr>
            <p:cNvPr id="5" name="矩形 4"/>
            <p:cNvSpPr/>
            <p:nvPr/>
          </p:nvSpPr>
          <p:spPr>
            <a:xfrm>
              <a:off x="6121219" y="1777704"/>
              <a:ext cx="3168352" cy="38400"/>
            </a:xfrm>
            <a:prstGeom prst="rect">
              <a:avLst/>
            </a:prstGeom>
            <a:solidFill>
              <a:srgbClr val="9D1E21"/>
            </a:solidFill>
            <a:ln>
              <a:solidFill>
                <a:srgbClr val="9D1E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6" name="矩形 5"/>
            <p:cNvSpPr/>
            <p:nvPr/>
          </p:nvSpPr>
          <p:spPr>
            <a:xfrm>
              <a:off x="2952867" y="1777704"/>
              <a:ext cx="3168352" cy="38400"/>
            </a:xfrm>
            <a:prstGeom prst="rect">
              <a:avLst/>
            </a:prstGeom>
            <a:solidFill>
              <a:srgbClr val="9D1E21"/>
            </a:solidFill>
            <a:ln>
              <a:solidFill>
                <a:srgbClr val="9D1E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  <p:sp>
        <p:nvSpPr>
          <p:cNvPr id="8" name="空心弧 7"/>
          <p:cNvSpPr/>
          <p:nvPr/>
        </p:nvSpPr>
        <p:spPr>
          <a:xfrm rot="5400000">
            <a:off x="513595" y="1813579"/>
            <a:ext cx="4478576" cy="3924000"/>
          </a:xfrm>
          <a:prstGeom prst="blockArc">
            <a:avLst>
              <a:gd name="adj1" fmla="val 10896668"/>
              <a:gd name="adj2" fmla="val 94799"/>
              <a:gd name="adj3" fmla="val 3080"/>
            </a:avLst>
          </a:prstGeom>
          <a:gradFill>
            <a:gsLst>
              <a:gs pos="0">
                <a:srgbClr val="9E1F21">
                  <a:alpha val="39000"/>
                </a:srgbClr>
              </a:gs>
              <a:gs pos="56000">
                <a:srgbClr val="9E1F21">
                  <a:alpha val="77000"/>
                </a:srgbClr>
              </a:gs>
              <a:gs pos="100000">
                <a:srgbClr val="9E1F21"/>
              </a:gs>
            </a:gsLst>
            <a:lin ang="81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6" rIns="91431" bIns="45716"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490" dirty="0">
              <a:solidFill>
                <a:prstClr val="black"/>
              </a:solidFill>
              <a:latin typeface="+mj-ea"/>
              <a:ea typeface="+mj-ea"/>
              <a:cs typeface="Arial" panose="020B0604020202020204" pitchFamily="34" charset="0"/>
            </a:endParaRPr>
          </a:p>
        </p:txBody>
      </p:sp>
      <p:cxnSp>
        <p:nvCxnSpPr>
          <p:cNvPr id="9" name="直接连接符 4"/>
          <p:cNvCxnSpPr/>
          <p:nvPr/>
        </p:nvCxnSpPr>
        <p:spPr bwMode="auto">
          <a:xfrm>
            <a:off x="3587865" y="1803834"/>
            <a:ext cx="1599845" cy="0"/>
          </a:xfrm>
          <a:prstGeom prst="line">
            <a:avLst/>
          </a:prstGeom>
          <a:ln w="19050">
            <a:solidFill>
              <a:srgbClr val="9DA8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5"/>
          <p:cNvCxnSpPr/>
          <p:nvPr/>
        </p:nvCxnSpPr>
        <p:spPr bwMode="auto">
          <a:xfrm>
            <a:off x="3340224" y="5927233"/>
            <a:ext cx="1537516" cy="0"/>
          </a:xfrm>
          <a:prstGeom prst="line">
            <a:avLst/>
          </a:prstGeom>
          <a:ln w="19050">
            <a:solidFill>
              <a:srgbClr val="9DA8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6"/>
          <p:cNvCxnSpPr>
            <a:endCxn id="61" idx="3"/>
          </p:cNvCxnSpPr>
          <p:nvPr/>
        </p:nvCxnSpPr>
        <p:spPr bwMode="auto">
          <a:xfrm>
            <a:off x="4682127" y="2991918"/>
            <a:ext cx="1459871" cy="7359"/>
          </a:xfrm>
          <a:prstGeom prst="line">
            <a:avLst/>
          </a:prstGeom>
          <a:ln w="19050">
            <a:solidFill>
              <a:srgbClr val="9DA8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7"/>
          <p:cNvCxnSpPr/>
          <p:nvPr/>
        </p:nvCxnSpPr>
        <p:spPr bwMode="auto">
          <a:xfrm>
            <a:off x="4640220" y="4600472"/>
            <a:ext cx="1667568" cy="0"/>
          </a:xfrm>
          <a:prstGeom prst="line">
            <a:avLst/>
          </a:prstGeom>
          <a:ln w="19050">
            <a:solidFill>
              <a:srgbClr val="9DA8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6324681" y="1083976"/>
            <a:ext cx="2031307" cy="461657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r>
              <a:rPr lang="zh-CN" altLang="en-US" sz="2400" b="1" dirty="0">
                <a:solidFill>
                  <a:srgbClr val="9E1F2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数据规模爆炸</a:t>
            </a:r>
          </a:p>
        </p:txBody>
      </p:sp>
      <p:sp>
        <p:nvSpPr>
          <p:cNvPr id="14" name="矩形 47"/>
          <p:cNvSpPr>
            <a:spLocks noChangeArrowheads="1"/>
          </p:cNvSpPr>
          <p:nvPr/>
        </p:nvSpPr>
        <p:spPr bwMode="auto">
          <a:xfrm>
            <a:off x="6369178" y="1468873"/>
            <a:ext cx="4826922" cy="787515"/>
          </a:xfrm>
          <a:prstGeom prst="rect">
            <a:avLst/>
          </a:prstGeom>
          <a:noFill/>
          <a:ln>
            <a:noFill/>
          </a:ln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16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单次</a:t>
            </a:r>
            <a:r>
              <a:rPr lang="en-US" altLang="zh-CN" sz="16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RNA-Seq</a:t>
            </a:r>
            <a:r>
              <a:rPr lang="zh-CN" altLang="en-US" sz="16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实验可产生数</a:t>
            </a:r>
            <a:r>
              <a:rPr lang="en-US" altLang="zh-CN" sz="16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G</a:t>
            </a:r>
            <a:r>
              <a:rPr lang="zh-CN" altLang="en-US" sz="16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甚至数十</a:t>
            </a:r>
            <a:r>
              <a:rPr lang="en-US" altLang="zh-CN" sz="16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G</a:t>
            </a:r>
            <a:r>
              <a:rPr lang="zh-CN" altLang="en-US" sz="16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的数据，</a:t>
            </a:r>
            <a:r>
              <a:rPr lang="zh-CN" altLang="en-US" sz="16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数据存储与管理压力巨大</a:t>
            </a:r>
            <a:r>
              <a:rPr lang="zh-CN" altLang="en-US" sz="16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，传统架构难以支撑。</a:t>
            </a:r>
          </a:p>
        </p:txBody>
      </p:sp>
      <p:sp>
        <p:nvSpPr>
          <p:cNvPr id="16" name="椭圆 15"/>
          <p:cNvSpPr/>
          <p:nvPr/>
        </p:nvSpPr>
        <p:spPr bwMode="auto">
          <a:xfrm>
            <a:off x="310940" y="1794964"/>
            <a:ext cx="3960000" cy="3960000"/>
          </a:xfrm>
          <a:prstGeom prst="ellipse">
            <a:avLst/>
          </a:prstGeom>
          <a:solidFill>
            <a:srgbClr val="CCD0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prstClr val="white"/>
              </a:solidFill>
              <a:latin typeface="+mj-ea"/>
              <a:ea typeface="+mj-ea"/>
              <a:cs typeface="Arial" panose="020B0604020202020204" pitchFamily="34" charset="0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3302662" y="1532059"/>
            <a:ext cx="468667" cy="468667"/>
          </a:xfrm>
          <a:prstGeom prst="ellipse">
            <a:avLst/>
          </a:prstGeom>
          <a:solidFill>
            <a:srgbClr val="9E1F2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24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4297078" y="2738435"/>
            <a:ext cx="468667" cy="46866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24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4242708" y="4343760"/>
            <a:ext cx="468667" cy="468667"/>
          </a:xfrm>
          <a:prstGeom prst="ellipse">
            <a:avLst/>
          </a:prstGeom>
          <a:solidFill>
            <a:srgbClr val="9E1F2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24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2992692" y="5659075"/>
            <a:ext cx="468667" cy="468667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sz="24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同心圆 26"/>
          <p:cNvSpPr/>
          <p:nvPr/>
        </p:nvSpPr>
        <p:spPr>
          <a:xfrm>
            <a:off x="5187710" y="1201750"/>
            <a:ext cx="1078364" cy="1078364"/>
          </a:xfrm>
          <a:prstGeom prst="donut">
            <a:avLst>
              <a:gd name="adj" fmla="val 4879"/>
            </a:avLst>
          </a:prstGeom>
          <a:gradFill>
            <a:gsLst>
              <a:gs pos="0">
                <a:schemeClr val="bg1"/>
              </a:gs>
              <a:gs pos="55000">
                <a:schemeClr val="bg1">
                  <a:lumMod val="95000"/>
                </a:schemeClr>
              </a:gs>
              <a:gs pos="100000">
                <a:schemeClr val="bg1">
                  <a:lumMod val="65000"/>
                </a:schemeClr>
              </a:gs>
            </a:gsLst>
            <a:lin ang="81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black"/>
              </a:solidFill>
              <a:latin typeface="+mj-ea"/>
              <a:ea typeface="+mj-ea"/>
            </a:endParaRPr>
          </a:p>
        </p:txBody>
      </p:sp>
      <p:grpSp>
        <p:nvGrpSpPr>
          <p:cNvPr id="24" name="组合 54"/>
          <p:cNvGrpSpPr>
            <a:grpSpLocks noChangeAspect="1"/>
          </p:cNvGrpSpPr>
          <p:nvPr/>
        </p:nvGrpSpPr>
        <p:grpSpPr bwMode="auto">
          <a:xfrm>
            <a:off x="5489991" y="1404317"/>
            <a:ext cx="489615" cy="589761"/>
            <a:chOff x="3452849" y="2667439"/>
            <a:chExt cx="239345" cy="288607"/>
          </a:xfrm>
        </p:grpSpPr>
        <p:sp>
          <p:nvSpPr>
            <p:cNvPr id="25" name="Freeform 846"/>
            <p:cNvSpPr/>
            <p:nvPr/>
          </p:nvSpPr>
          <p:spPr bwMode="auto">
            <a:xfrm>
              <a:off x="3452849" y="2721892"/>
              <a:ext cx="239345" cy="234154"/>
            </a:xfrm>
            <a:custGeom>
              <a:avLst/>
              <a:gdLst>
                <a:gd name="T0" fmla="*/ 29 w 48"/>
                <a:gd name="T1" fmla="*/ 0 h 47"/>
                <a:gd name="T2" fmla="*/ 29 w 48"/>
                <a:gd name="T3" fmla="*/ 7 h 47"/>
                <a:gd name="T4" fmla="*/ 41 w 48"/>
                <a:gd name="T5" fmla="*/ 23 h 47"/>
                <a:gd name="T6" fmla="*/ 24 w 48"/>
                <a:gd name="T7" fmla="*/ 41 h 47"/>
                <a:gd name="T8" fmla="*/ 6 w 48"/>
                <a:gd name="T9" fmla="*/ 23 h 47"/>
                <a:gd name="T10" fmla="*/ 18 w 48"/>
                <a:gd name="T11" fmla="*/ 7 h 47"/>
                <a:gd name="T12" fmla="*/ 18 w 48"/>
                <a:gd name="T13" fmla="*/ 0 h 47"/>
                <a:gd name="T14" fmla="*/ 0 w 48"/>
                <a:gd name="T15" fmla="*/ 23 h 47"/>
                <a:gd name="T16" fmla="*/ 24 w 48"/>
                <a:gd name="T17" fmla="*/ 47 h 47"/>
                <a:gd name="T18" fmla="*/ 48 w 48"/>
                <a:gd name="T19" fmla="*/ 23 h 47"/>
                <a:gd name="T20" fmla="*/ 29 w 48"/>
                <a:gd name="T21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8" h="47">
                  <a:moveTo>
                    <a:pt x="29" y="0"/>
                  </a:moveTo>
                  <a:cubicBezTo>
                    <a:pt x="29" y="7"/>
                    <a:pt x="29" y="7"/>
                    <a:pt x="29" y="7"/>
                  </a:cubicBezTo>
                  <a:cubicBezTo>
                    <a:pt x="36" y="9"/>
                    <a:pt x="41" y="16"/>
                    <a:pt x="41" y="23"/>
                  </a:cubicBezTo>
                  <a:cubicBezTo>
                    <a:pt x="41" y="33"/>
                    <a:pt x="33" y="41"/>
                    <a:pt x="24" y="41"/>
                  </a:cubicBezTo>
                  <a:cubicBezTo>
                    <a:pt x="14" y="41"/>
                    <a:pt x="6" y="33"/>
                    <a:pt x="6" y="23"/>
                  </a:cubicBezTo>
                  <a:cubicBezTo>
                    <a:pt x="6" y="16"/>
                    <a:pt x="11" y="9"/>
                    <a:pt x="18" y="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7" y="2"/>
                    <a:pt x="0" y="12"/>
                    <a:pt x="0" y="23"/>
                  </a:cubicBezTo>
                  <a:cubicBezTo>
                    <a:pt x="0" y="37"/>
                    <a:pt x="10" y="47"/>
                    <a:pt x="24" y="47"/>
                  </a:cubicBezTo>
                  <a:cubicBezTo>
                    <a:pt x="37" y="47"/>
                    <a:pt x="48" y="37"/>
                    <a:pt x="48" y="23"/>
                  </a:cubicBezTo>
                  <a:cubicBezTo>
                    <a:pt x="48" y="12"/>
                    <a:pt x="40" y="2"/>
                    <a:pt x="29" y="0"/>
                  </a:cubicBezTo>
                  <a:close/>
                </a:path>
              </a:pathLst>
            </a:custGeom>
            <a:solidFill>
              <a:srgbClr val="9E1F21"/>
            </a:solidFill>
            <a:ln>
              <a:noFill/>
            </a:ln>
          </p:spPr>
          <p:txBody>
            <a:bodyPr lIns="121920" tIns="60960" rIns="121920" bIns="60960"/>
            <a:lstStyle/>
            <a:p>
              <a:pPr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90">
                <a:solidFill>
                  <a:prstClr val="black"/>
                </a:solidFill>
                <a:latin typeface="+mj-ea"/>
                <a:ea typeface="+mj-ea"/>
                <a:cs typeface="Arial" panose="020B0604020202020204" pitchFamily="34" charset="0"/>
              </a:endParaRPr>
            </a:p>
          </p:txBody>
        </p:sp>
        <p:sp>
          <p:nvSpPr>
            <p:cNvPr id="26" name="Freeform 847"/>
            <p:cNvSpPr/>
            <p:nvPr/>
          </p:nvSpPr>
          <p:spPr bwMode="auto">
            <a:xfrm>
              <a:off x="3547138" y="2667439"/>
              <a:ext cx="44424" cy="138859"/>
            </a:xfrm>
            <a:custGeom>
              <a:avLst/>
              <a:gdLst>
                <a:gd name="T0" fmla="*/ 7 w 9"/>
                <a:gd name="T1" fmla="*/ 0 h 28"/>
                <a:gd name="T2" fmla="*/ 2 w 9"/>
                <a:gd name="T3" fmla="*/ 0 h 28"/>
                <a:gd name="T4" fmla="*/ 0 w 9"/>
                <a:gd name="T5" fmla="*/ 2 h 28"/>
                <a:gd name="T6" fmla="*/ 0 w 9"/>
                <a:gd name="T7" fmla="*/ 10 h 28"/>
                <a:gd name="T8" fmla="*/ 0 w 9"/>
                <a:gd name="T9" fmla="*/ 16 h 28"/>
                <a:gd name="T10" fmla="*/ 0 w 9"/>
                <a:gd name="T11" fmla="*/ 26 h 28"/>
                <a:gd name="T12" fmla="*/ 2 w 9"/>
                <a:gd name="T13" fmla="*/ 28 h 28"/>
                <a:gd name="T14" fmla="*/ 7 w 9"/>
                <a:gd name="T15" fmla="*/ 28 h 28"/>
                <a:gd name="T16" fmla="*/ 9 w 9"/>
                <a:gd name="T17" fmla="*/ 26 h 28"/>
                <a:gd name="T18" fmla="*/ 9 w 9"/>
                <a:gd name="T19" fmla="*/ 16 h 28"/>
                <a:gd name="T20" fmla="*/ 9 w 9"/>
                <a:gd name="T21" fmla="*/ 10 h 28"/>
                <a:gd name="T22" fmla="*/ 9 w 9"/>
                <a:gd name="T23" fmla="*/ 2 h 28"/>
                <a:gd name="T24" fmla="*/ 7 w 9"/>
                <a:gd name="T2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28">
                  <a:moveTo>
                    <a:pt x="7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7"/>
                    <a:pt x="1" y="28"/>
                    <a:pt x="2" y="28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8" y="28"/>
                    <a:pt x="9" y="27"/>
                    <a:pt x="9" y="26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1"/>
                    <a:pt x="8" y="0"/>
                    <a:pt x="7" y="0"/>
                  </a:cubicBezTo>
                  <a:close/>
                </a:path>
              </a:pathLst>
            </a:custGeom>
            <a:solidFill>
              <a:srgbClr val="9E1F21"/>
            </a:solidFill>
            <a:ln>
              <a:noFill/>
            </a:ln>
          </p:spPr>
          <p:txBody>
            <a:bodyPr lIns="121920" tIns="60960" rIns="121920" bIns="60960"/>
            <a:lstStyle/>
            <a:p>
              <a:pPr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90">
                <a:solidFill>
                  <a:prstClr val="black"/>
                </a:solidFill>
                <a:latin typeface="+mj-ea"/>
                <a:ea typeface="+mj-ea"/>
                <a:cs typeface="Arial" panose="020B0604020202020204" pitchFamily="34" charset="0"/>
              </a:endParaRPr>
            </a:p>
          </p:txBody>
        </p:sp>
      </p:grpSp>
      <p:sp>
        <p:nvSpPr>
          <p:cNvPr id="31" name="Freeform 168"/>
          <p:cNvSpPr>
            <a:spLocks noChangeAspect="1" noEditPoints="1"/>
          </p:cNvSpPr>
          <p:nvPr/>
        </p:nvSpPr>
        <p:spPr bwMode="auto">
          <a:xfrm>
            <a:off x="6353626" y="2655157"/>
            <a:ext cx="534229" cy="457388"/>
          </a:xfrm>
          <a:custGeom>
            <a:avLst/>
            <a:gdLst>
              <a:gd name="T0" fmla="*/ 4 w 94"/>
              <a:gd name="T1" fmla="*/ 19 h 81"/>
              <a:gd name="T2" fmla="*/ 46 w 94"/>
              <a:gd name="T3" fmla="*/ 19 h 81"/>
              <a:gd name="T4" fmla="*/ 50 w 94"/>
              <a:gd name="T5" fmla="*/ 16 h 81"/>
              <a:gd name="T6" fmla="*/ 73 w 94"/>
              <a:gd name="T7" fmla="*/ 0 h 81"/>
              <a:gd name="T8" fmla="*/ 73 w 94"/>
              <a:gd name="T9" fmla="*/ 33 h 81"/>
              <a:gd name="T10" fmla="*/ 73 w 94"/>
              <a:gd name="T11" fmla="*/ 66 h 81"/>
              <a:gd name="T12" fmla="*/ 50 w 94"/>
              <a:gd name="T13" fmla="*/ 49 h 81"/>
              <a:gd name="T14" fmla="*/ 46 w 94"/>
              <a:gd name="T15" fmla="*/ 47 h 81"/>
              <a:gd name="T16" fmla="*/ 33 w 94"/>
              <a:gd name="T17" fmla="*/ 47 h 81"/>
              <a:gd name="T18" fmla="*/ 40 w 94"/>
              <a:gd name="T19" fmla="*/ 70 h 81"/>
              <a:gd name="T20" fmla="*/ 45 w 94"/>
              <a:gd name="T21" fmla="*/ 70 h 81"/>
              <a:gd name="T22" fmla="*/ 45 w 94"/>
              <a:gd name="T23" fmla="*/ 81 h 81"/>
              <a:gd name="T24" fmla="*/ 43 w 94"/>
              <a:gd name="T25" fmla="*/ 81 h 81"/>
              <a:gd name="T26" fmla="*/ 21 w 94"/>
              <a:gd name="T27" fmla="*/ 81 h 81"/>
              <a:gd name="T28" fmla="*/ 11 w 94"/>
              <a:gd name="T29" fmla="*/ 47 h 81"/>
              <a:gd name="T30" fmla="*/ 4 w 94"/>
              <a:gd name="T31" fmla="*/ 47 h 81"/>
              <a:gd name="T32" fmla="*/ 4 w 94"/>
              <a:gd name="T33" fmla="*/ 19 h 81"/>
              <a:gd name="T34" fmla="*/ 87 w 94"/>
              <a:gd name="T35" fmla="*/ 23 h 81"/>
              <a:gd name="T36" fmla="*/ 94 w 94"/>
              <a:gd name="T37" fmla="*/ 33 h 81"/>
              <a:gd name="T38" fmla="*/ 87 w 94"/>
              <a:gd name="T39" fmla="*/ 43 h 81"/>
              <a:gd name="T40" fmla="*/ 87 w 94"/>
              <a:gd name="T41" fmla="*/ 66 h 81"/>
              <a:gd name="T42" fmla="*/ 78 w 94"/>
              <a:gd name="T43" fmla="*/ 66 h 81"/>
              <a:gd name="T44" fmla="*/ 78 w 94"/>
              <a:gd name="T45" fmla="*/ 0 h 81"/>
              <a:gd name="T46" fmla="*/ 87 w 94"/>
              <a:gd name="T47" fmla="*/ 0 h 81"/>
              <a:gd name="T48" fmla="*/ 87 w 94"/>
              <a:gd name="T49" fmla="*/ 23 h 81"/>
              <a:gd name="T50" fmla="*/ 46 w 94"/>
              <a:gd name="T51" fmla="*/ 49 h 81"/>
              <a:gd name="T52" fmla="*/ 37 w 94"/>
              <a:gd name="T53" fmla="*/ 49 h 81"/>
              <a:gd name="T54" fmla="*/ 40 w 94"/>
              <a:gd name="T55" fmla="*/ 61 h 81"/>
              <a:gd name="T56" fmla="*/ 43 w 94"/>
              <a:gd name="T57" fmla="*/ 61 h 81"/>
              <a:gd name="T58" fmla="*/ 43 w 94"/>
              <a:gd name="T59" fmla="*/ 57 h 81"/>
              <a:gd name="T60" fmla="*/ 46 w 94"/>
              <a:gd name="T61" fmla="*/ 49 h 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94" h="81">
                <a:moveTo>
                  <a:pt x="4" y="19"/>
                </a:moveTo>
                <a:cubicBezTo>
                  <a:pt x="46" y="19"/>
                  <a:pt x="46" y="19"/>
                  <a:pt x="46" y="19"/>
                </a:cubicBezTo>
                <a:cubicBezTo>
                  <a:pt x="50" y="16"/>
                  <a:pt x="50" y="16"/>
                  <a:pt x="50" y="16"/>
                </a:cubicBezTo>
                <a:cubicBezTo>
                  <a:pt x="73" y="0"/>
                  <a:pt x="73" y="0"/>
                  <a:pt x="73" y="0"/>
                </a:cubicBezTo>
                <a:cubicBezTo>
                  <a:pt x="73" y="33"/>
                  <a:pt x="73" y="33"/>
                  <a:pt x="73" y="33"/>
                </a:cubicBezTo>
                <a:cubicBezTo>
                  <a:pt x="73" y="66"/>
                  <a:pt x="73" y="66"/>
                  <a:pt x="73" y="66"/>
                </a:cubicBezTo>
                <a:cubicBezTo>
                  <a:pt x="50" y="49"/>
                  <a:pt x="50" y="49"/>
                  <a:pt x="50" y="49"/>
                </a:cubicBezTo>
                <a:cubicBezTo>
                  <a:pt x="46" y="47"/>
                  <a:pt x="46" y="47"/>
                  <a:pt x="46" y="47"/>
                </a:cubicBezTo>
                <a:cubicBezTo>
                  <a:pt x="33" y="47"/>
                  <a:pt x="33" y="47"/>
                  <a:pt x="33" y="47"/>
                </a:cubicBezTo>
                <a:cubicBezTo>
                  <a:pt x="40" y="70"/>
                  <a:pt x="40" y="70"/>
                  <a:pt x="40" y="70"/>
                </a:cubicBezTo>
                <a:cubicBezTo>
                  <a:pt x="45" y="70"/>
                  <a:pt x="45" y="70"/>
                  <a:pt x="45" y="70"/>
                </a:cubicBezTo>
                <a:cubicBezTo>
                  <a:pt x="45" y="81"/>
                  <a:pt x="45" y="81"/>
                  <a:pt x="45" y="81"/>
                </a:cubicBezTo>
                <a:cubicBezTo>
                  <a:pt x="43" y="81"/>
                  <a:pt x="43" y="81"/>
                  <a:pt x="43" y="81"/>
                </a:cubicBezTo>
                <a:cubicBezTo>
                  <a:pt x="21" y="81"/>
                  <a:pt x="21" y="81"/>
                  <a:pt x="21" y="81"/>
                </a:cubicBezTo>
                <a:cubicBezTo>
                  <a:pt x="11" y="47"/>
                  <a:pt x="11" y="47"/>
                  <a:pt x="11" y="47"/>
                </a:cubicBezTo>
                <a:cubicBezTo>
                  <a:pt x="4" y="47"/>
                  <a:pt x="4" y="47"/>
                  <a:pt x="4" y="47"/>
                </a:cubicBezTo>
                <a:cubicBezTo>
                  <a:pt x="0" y="37"/>
                  <a:pt x="0" y="28"/>
                  <a:pt x="4" y="19"/>
                </a:cubicBezTo>
                <a:close/>
                <a:moveTo>
                  <a:pt x="87" y="23"/>
                </a:moveTo>
                <a:cubicBezTo>
                  <a:pt x="91" y="24"/>
                  <a:pt x="94" y="28"/>
                  <a:pt x="94" y="33"/>
                </a:cubicBezTo>
                <a:cubicBezTo>
                  <a:pt x="94" y="38"/>
                  <a:pt x="91" y="42"/>
                  <a:pt x="87" y="43"/>
                </a:cubicBezTo>
                <a:cubicBezTo>
                  <a:pt x="87" y="66"/>
                  <a:pt x="87" y="66"/>
                  <a:pt x="87" y="66"/>
                </a:cubicBezTo>
                <a:cubicBezTo>
                  <a:pt x="78" y="66"/>
                  <a:pt x="78" y="66"/>
                  <a:pt x="78" y="66"/>
                </a:cubicBezTo>
                <a:cubicBezTo>
                  <a:pt x="78" y="0"/>
                  <a:pt x="78" y="0"/>
                  <a:pt x="78" y="0"/>
                </a:cubicBezTo>
                <a:cubicBezTo>
                  <a:pt x="87" y="0"/>
                  <a:pt x="87" y="0"/>
                  <a:pt x="87" y="0"/>
                </a:cubicBezTo>
                <a:cubicBezTo>
                  <a:pt x="87" y="23"/>
                  <a:pt x="87" y="23"/>
                  <a:pt x="87" y="23"/>
                </a:cubicBezTo>
                <a:close/>
                <a:moveTo>
                  <a:pt x="46" y="49"/>
                </a:moveTo>
                <a:cubicBezTo>
                  <a:pt x="37" y="49"/>
                  <a:pt x="37" y="49"/>
                  <a:pt x="37" y="49"/>
                </a:cubicBezTo>
                <a:cubicBezTo>
                  <a:pt x="40" y="61"/>
                  <a:pt x="40" y="61"/>
                  <a:pt x="40" y="61"/>
                </a:cubicBezTo>
                <a:cubicBezTo>
                  <a:pt x="43" y="61"/>
                  <a:pt x="43" y="61"/>
                  <a:pt x="43" y="61"/>
                </a:cubicBezTo>
                <a:cubicBezTo>
                  <a:pt x="43" y="57"/>
                  <a:pt x="43" y="57"/>
                  <a:pt x="43" y="57"/>
                </a:cubicBezTo>
                <a:lnTo>
                  <a:pt x="46" y="49"/>
                </a:lnTo>
                <a:close/>
              </a:path>
            </a:pathLst>
          </a:custGeom>
          <a:solidFill>
            <a:srgbClr val="9E1F21"/>
          </a:solidFill>
          <a:ln>
            <a:noFill/>
          </a:ln>
        </p:spPr>
        <p:txBody>
          <a:bodyPr lIns="121920" tIns="60960" rIns="121920" bIns="60960"/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490">
              <a:solidFill>
                <a:prstClr val="black"/>
              </a:solidFill>
              <a:latin typeface="+mj-ea"/>
              <a:ea typeface="+mj-ea"/>
              <a:cs typeface="Arial" panose="020B0604020202020204" pitchFamily="34" charset="0"/>
            </a:endParaRPr>
          </a:p>
        </p:txBody>
      </p:sp>
      <p:sp>
        <p:nvSpPr>
          <p:cNvPr id="36" name="Freeform 203"/>
          <p:cNvSpPr>
            <a:spLocks noChangeAspect="1" noEditPoints="1"/>
          </p:cNvSpPr>
          <p:nvPr/>
        </p:nvSpPr>
        <p:spPr bwMode="auto">
          <a:xfrm>
            <a:off x="6561732" y="4307197"/>
            <a:ext cx="465603" cy="447696"/>
          </a:xfrm>
          <a:custGeom>
            <a:avLst/>
            <a:gdLst>
              <a:gd name="T0" fmla="*/ 88 w 218"/>
              <a:gd name="T1" fmla="*/ 43 h 209"/>
              <a:gd name="T2" fmla="*/ 36 w 218"/>
              <a:gd name="T3" fmla="*/ 43 h 209"/>
              <a:gd name="T4" fmla="*/ 26 w 218"/>
              <a:gd name="T5" fmla="*/ 57 h 209"/>
              <a:gd name="T6" fmla="*/ 36 w 218"/>
              <a:gd name="T7" fmla="*/ 71 h 209"/>
              <a:gd name="T8" fmla="*/ 88 w 218"/>
              <a:gd name="T9" fmla="*/ 71 h 209"/>
              <a:gd name="T10" fmla="*/ 88 w 218"/>
              <a:gd name="T11" fmla="*/ 43 h 209"/>
              <a:gd name="T12" fmla="*/ 88 w 218"/>
              <a:gd name="T13" fmla="*/ 43 h 209"/>
              <a:gd name="T14" fmla="*/ 126 w 218"/>
              <a:gd name="T15" fmla="*/ 71 h 209"/>
              <a:gd name="T16" fmla="*/ 187 w 218"/>
              <a:gd name="T17" fmla="*/ 71 h 209"/>
              <a:gd name="T18" fmla="*/ 194 w 218"/>
              <a:gd name="T19" fmla="*/ 71 h 209"/>
              <a:gd name="T20" fmla="*/ 197 w 218"/>
              <a:gd name="T21" fmla="*/ 76 h 209"/>
              <a:gd name="T22" fmla="*/ 213 w 218"/>
              <a:gd name="T23" fmla="*/ 102 h 209"/>
              <a:gd name="T24" fmla="*/ 218 w 218"/>
              <a:gd name="T25" fmla="*/ 109 h 209"/>
              <a:gd name="T26" fmla="*/ 213 w 218"/>
              <a:gd name="T27" fmla="*/ 114 h 209"/>
              <a:gd name="T28" fmla="*/ 197 w 218"/>
              <a:gd name="T29" fmla="*/ 140 h 209"/>
              <a:gd name="T30" fmla="*/ 194 w 218"/>
              <a:gd name="T31" fmla="*/ 147 h 209"/>
              <a:gd name="T32" fmla="*/ 187 w 218"/>
              <a:gd name="T33" fmla="*/ 147 h 209"/>
              <a:gd name="T34" fmla="*/ 126 w 218"/>
              <a:gd name="T35" fmla="*/ 147 h 209"/>
              <a:gd name="T36" fmla="*/ 126 w 218"/>
              <a:gd name="T37" fmla="*/ 180 h 209"/>
              <a:gd name="T38" fmla="*/ 180 w 218"/>
              <a:gd name="T39" fmla="*/ 180 h 209"/>
              <a:gd name="T40" fmla="*/ 180 w 218"/>
              <a:gd name="T41" fmla="*/ 209 h 209"/>
              <a:gd name="T42" fmla="*/ 40 w 218"/>
              <a:gd name="T43" fmla="*/ 209 h 209"/>
              <a:gd name="T44" fmla="*/ 40 w 218"/>
              <a:gd name="T45" fmla="*/ 180 h 209"/>
              <a:gd name="T46" fmla="*/ 90 w 218"/>
              <a:gd name="T47" fmla="*/ 180 h 209"/>
              <a:gd name="T48" fmla="*/ 90 w 218"/>
              <a:gd name="T49" fmla="*/ 95 h 209"/>
              <a:gd name="T50" fmla="*/ 29 w 218"/>
              <a:gd name="T51" fmla="*/ 95 h 209"/>
              <a:gd name="T52" fmla="*/ 22 w 218"/>
              <a:gd name="T53" fmla="*/ 95 h 209"/>
              <a:gd name="T54" fmla="*/ 19 w 218"/>
              <a:gd name="T55" fmla="*/ 88 h 209"/>
              <a:gd name="T56" fmla="*/ 3 w 218"/>
              <a:gd name="T57" fmla="*/ 62 h 209"/>
              <a:gd name="T58" fmla="*/ 0 w 218"/>
              <a:gd name="T59" fmla="*/ 57 h 209"/>
              <a:gd name="T60" fmla="*/ 3 w 218"/>
              <a:gd name="T61" fmla="*/ 50 h 209"/>
              <a:gd name="T62" fmla="*/ 19 w 218"/>
              <a:gd name="T63" fmla="*/ 24 h 209"/>
              <a:gd name="T64" fmla="*/ 22 w 218"/>
              <a:gd name="T65" fmla="*/ 19 h 209"/>
              <a:gd name="T66" fmla="*/ 29 w 218"/>
              <a:gd name="T67" fmla="*/ 19 h 209"/>
              <a:gd name="T68" fmla="*/ 90 w 218"/>
              <a:gd name="T69" fmla="*/ 19 h 209"/>
              <a:gd name="T70" fmla="*/ 90 w 218"/>
              <a:gd name="T71" fmla="*/ 15 h 209"/>
              <a:gd name="T72" fmla="*/ 109 w 218"/>
              <a:gd name="T73" fmla="*/ 0 h 209"/>
              <a:gd name="T74" fmla="*/ 126 w 218"/>
              <a:gd name="T75" fmla="*/ 15 h 209"/>
              <a:gd name="T76" fmla="*/ 126 w 218"/>
              <a:gd name="T77" fmla="*/ 71 h 209"/>
              <a:gd name="T78" fmla="*/ 126 w 218"/>
              <a:gd name="T79" fmla="*/ 71 h 209"/>
              <a:gd name="T80" fmla="*/ 182 w 218"/>
              <a:gd name="T81" fmla="*/ 93 h 209"/>
              <a:gd name="T82" fmla="*/ 128 w 218"/>
              <a:gd name="T83" fmla="*/ 93 h 209"/>
              <a:gd name="T84" fmla="*/ 128 w 218"/>
              <a:gd name="T85" fmla="*/ 123 h 209"/>
              <a:gd name="T86" fmla="*/ 182 w 218"/>
              <a:gd name="T87" fmla="*/ 123 h 209"/>
              <a:gd name="T88" fmla="*/ 192 w 218"/>
              <a:gd name="T89" fmla="*/ 109 h 209"/>
              <a:gd name="T90" fmla="*/ 182 w 218"/>
              <a:gd name="T91" fmla="*/ 93 h 2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218" h="209">
                <a:moveTo>
                  <a:pt x="88" y="43"/>
                </a:moveTo>
                <a:lnTo>
                  <a:pt x="36" y="43"/>
                </a:lnTo>
                <a:lnTo>
                  <a:pt x="26" y="57"/>
                </a:lnTo>
                <a:lnTo>
                  <a:pt x="36" y="71"/>
                </a:lnTo>
                <a:lnTo>
                  <a:pt x="88" y="71"/>
                </a:lnTo>
                <a:lnTo>
                  <a:pt x="88" y="43"/>
                </a:lnTo>
                <a:lnTo>
                  <a:pt x="88" y="43"/>
                </a:lnTo>
                <a:close/>
                <a:moveTo>
                  <a:pt x="126" y="71"/>
                </a:moveTo>
                <a:lnTo>
                  <a:pt x="187" y="71"/>
                </a:lnTo>
                <a:lnTo>
                  <a:pt x="194" y="71"/>
                </a:lnTo>
                <a:lnTo>
                  <a:pt x="197" y="76"/>
                </a:lnTo>
                <a:lnTo>
                  <a:pt x="213" y="102"/>
                </a:lnTo>
                <a:lnTo>
                  <a:pt x="218" y="109"/>
                </a:lnTo>
                <a:lnTo>
                  <a:pt x="213" y="114"/>
                </a:lnTo>
                <a:lnTo>
                  <a:pt x="197" y="140"/>
                </a:lnTo>
                <a:lnTo>
                  <a:pt x="194" y="147"/>
                </a:lnTo>
                <a:lnTo>
                  <a:pt x="187" y="147"/>
                </a:lnTo>
                <a:lnTo>
                  <a:pt x="126" y="147"/>
                </a:lnTo>
                <a:lnTo>
                  <a:pt x="126" y="180"/>
                </a:lnTo>
                <a:lnTo>
                  <a:pt x="180" y="180"/>
                </a:lnTo>
                <a:lnTo>
                  <a:pt x="180" y="209"/>
                </a:lnTo>
                <a:lnTo>
                  <a:pt x="40" y="209"/>
                </a:lnTo>
                <a:lnTo>
                  <a:pt x="40" y="180"/>
                </a:lnTo>
                <a:lnTo>
                  <a:pt x="90" y="180"/>
                </a:lnTo>
                <a:lnTo>
                  <a:pt x="90" y="95"/>
                </a:lnTo>
                <a:lnTo>
                  <a:pt x="29" y="95"/>
                </a:lnTo>
                <a:lnTo>
                  <a:pt x="22" y="95"/>
                </a:lnTo>
                <a:lnTo>
                  <a:pt x="19" y="88"/>
                </a:lnTo>
                <a:lnTo>
                  <a:pt x="3" y="62"/>
                </a:lnTo>
                <a:lnTo>
                  <a:pt x="0" y="57"/>
                </a:lnTo>
                <a:lnTo>
                  <a:pt x="3" y="50"/>
                </a:lnTo>
                <a:lnTo>
                  <a:pt x="19" y="24"/>
                </a:lnTo>
                <a:lnTo>
                  <a:pt x="22" y="19"/>
                </a:lnTo>
                <a:lnTo>
                  <a:pt x="29" y="19"/>
                </a:lnTo>
                <a:lnTo>
                  <a:pt x="90" y="19"/>
                </a:lnTo>
                <a:lnTo>
                  <a:pt x="90" y="15"/>
                </a:lnTo>
                <a:lnTo>
                  <a:pt x="109" y="0"/>
                </a:lnTo>
                <a:lnTo>
                  <a:pt x="126" y="15"/>
                </a:lnTo>
                <a:lnTo>
                  <a:pt x="126" y="71"/>
                </a:lnTo>
                <a:lnTo>
                  <a:pt x="126" y="71"/>
                </a:lnTo>
                <a:close/>
                <a:moveTo>
                  <a:pt x="182" y="93"/>
                </a:moveTo>
                <a:lnTo>
                  <a:pt x="128" y="93"/>
                </a:lnTo>
                <a:lnTo>
                  <a:pt x="128" y="123"/>
                </a:lnTo>
                <a:lnTo>
                  <a:pt x="182" y="123"/>
                </a:lnTo>
                <a:lnTo>
                  <a:pt x="192" y="109"/>
                </a:lnTo>
                <a:lnTo>
                  <a:pt x="182" y="93"/>
                </a:lnTo>
                <a:close/>
              </a:path>
            </a:pathLst>
          </a:custGeom>
          <a:solidFill>
            <a:srgbClr val="9E1F21"/>
          </a:solidFill>
          <a:ln>
            <a:noFill/>
          </a:ln>
        </p:spPr>
        <p:txBody>
          <a:bodyPr lIns="121920" tIns="60960" rIns="121920" bIns="60960"/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490">
              <a:solidFill>
                <a:prstClr val="black"/>
              </a:solidFill>
              <a:latin typeface="+mj-ea"/>
              <a:ea typeface="+mj-ea"/>
              <a:cs typeface="Arial" panose="020B0604020202020204" pitchFamily="34" charset="0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7221296" y="2372247"/>
            <a:ext cx="2031307" cy="461657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r>
              <a:rPr lang="zh-CN" altLang="en-US" sz="2400" b="1" dirty="0">
                <a:solidFill>
                  <a:srgbClr val="9E1F2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结果解读困难</a:t>
            </a:r>
          </a:p>
        </p:txBody>
      </p:sp>
      <p:sp>
        <p:nvSpPr>
          <p:cNvPr id="45" name="矩形 47"/>
          <p:cNvSpPr>
            <a:spLocks noChangeArrowheads="1"/>
          </p:cNvSpPr>
          <p:nvPr/>
        </p:nvSpPr>
        <p:spPr bwMode="auto">
          <a:xfrm>
            <a:off x="7221919" y="2747334"/>
            <a:ext cx="4830599" cy="1156847"/>
          </a:xfrm>
          <a:prstGeom prst="rect">
            <a:avLst/>
          </a:prstGeom>
          <a:noFill/>
          <a:ln>
            <a:noFill/>
          </a:ln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50000"/>
              </a:lnSpc>
              <a:buNone/>
            </a:pPr>
            <a:r>
              <a:rPr lang="zh-CN" altLang="en-US" sz="1600" b="1" dirty="0">
                <a:solidFill>
                  <a:prstClr val="black"/>
                </a:solidFill>
              </a:rPr>
              <a:t>如何从成千上万的差异基因中筛选出真正</a:t>
            </a:r>
            <a:r>
              <a:rPr lang="zh-CN" altLang="en-US" sz="1600" b="1" dirty="0">
                <a:solidFill>
                  <a:schemeClr val="accent5">
                    <a:lumMod val="75000"/>
                  </a:schemeClr>
                </a:solidFill>
              </a:rPr>
              <a:t>具有生物学意义的基因</a:t>
            </a:r>
            <a:r>
              <a:rPr lang="zh-CN" altLang="en-US" sz="1600" b="1" dirty="0">
                <a:solidFill>
                  <a:prstClr val="black"/>
                </a:solidFill>
              </a:rPr>
              <a:t>，并将其与具体的生物学过程关联，是最大的挑战。</a:t>
            </a:r>
          </a:p>
        </p:txBody>
      </p:sp>
      <p:sp>
        <p:nvSpPr>
          <p:cNvPr id="46" name="矩形 45"/>
          <p:cNvSpPr/>
          <p:nvPr/>
        </p:nvSpPr>
        <p:spPr>
          <a:xfrm>
            <a:off x="7456022" y="4004933"/>
            <a:ext cx="2031307" cy="461657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r>
              <a:rPr lang="zh-CN" altLang="en-US" sz="2400" b="1" dirty="0">
                <a:solidFill>
                  <a:srgbClr val="9E1F2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分析流程复杂</a:t>
            </a:r>
          </a:p>
        </p:txBody>
      </p:sp>
      <p:sp>
        <p:nvSpPr>
          <p:cNvPr id="47" name="矩形 47"/>
          <p:cNvSpPr>
            <a:spLocks noChangeArrowheads="1"/>
          </p:cNvSpPr>
          <p:nvPr/>
        </p:nvSpPr>
        <p:spPr bwMode="auto">
          <a:xfrm>
            <a:off x="7419185" y="4343760"/>
            <a:ext cx="4570125" cy="1156847"/>
          </a:xfrm>
          <a:prstGeom prst="rect">
            <a:avLst/>
          </a:prstGeom>
          <a:noFill/>
          <a:ln>
            <a:noFill/>
          </a:ln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50000"/>
              </a:lnSpc>
              <a:buNone/>
            </a:pPr>
            <a:r>
              <a:rPr lang="zh-CN" altLang="en-US" sz="1600" b="1" dirty="0">
                <a:solidFill>
                  <a:prstClr val="black"/>
                </a:solidFill>
              </a:rPr>
              <a:t>从原始数据到生物学结论，需经过</a:t>
            </a:r>
            <a:r>
              <a:rPr lang="zh-CN" altLang="en-US" sz="1600" b="1" dirty="0">
                <a:solidFill>
                  <a:schemeClr val="accent5">
                    <a:lumMod val="75000"/>
                  </a:schemeClr>
                </a:solidFill>
              </a:rPr>
              <a:t>质控、比对、组装、定量等多步骤</a:t>
            </a:r>
            <a:r>
              <a:rPr lang="zh-CN" altLang="en-US" sz="1600" b="1" dirty="0">
                <a:solidFill>
                  <a:prstClr val="black"/>
                </a:solidFill>
              </a:rPr>
              <a:t>，涉及多种生信工具的整合与调试。</a:t>
            </a:r>
          </a:p>
        </p:txBody>
      </p:sp>
      <p:sp>
        <p:nvSpPr>
          <p:cNvPr id="48" name="矩形 47"/>
          <p:cNvSpPr/>
          <p:nvPr/>
        </p:nvSpPr>
        <p:spPr>
          <a:xfrm>
            <a:off x="6140059" y="5553210"/>
            <a:ext cx="2339084" cy="461657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r>
              <a:rPr lang="zh-CN" altLang="en-US" sz="2400" b="1" dirty="0">
                <a:solidFill>
                  <a:srgbClr val="9E1F2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可视化需求迫切</a:t>
            </a:r>
          </a:p>
        </p:txBody>
      </p:sp>
      <p:sp>
        <p:nvSpPr>
          <p:cNvPr id="49" name="矩形 47"/>
          <p:cNvSpPr>
            <a:spLocks noChangeArrowheads="1"/>
          </p:cNvSpPr>
          <p:nvPr/>
        </p:nvSpPr>
        <p:spPr bwMode="auto">
          <a:xfrm>
            <a:off x="6135410" y="5908347"/>
            <a:ext cx="5341684" cy="787515"/>
          </a:xfrm>
          <a:prstGeom prst="rect">
            <a:avLst/>
          </a:prstGeom>
          <a:noFill/>
          <a:ln>
            <a:noFill/>
          </a:ln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50000"/>
              </a:lnSpc>
              <a:buNone/>
            </a:pPr>
            <a:r>
              <a:rPr lang="zh-CN" altLang="en-US" sz="1600" b="1" dirty="0">
                <a:solidFill>
                  <a:prstClr val="black"/>
                </a:solidFill>
              </a:rPr>
              <a:t>促进</a:t>
            </a:r>
            <a:r>
              <a:rPr lang="zh-CN" altLang="en-US" sz="1600" b="1" dirty="0">
                <a:solidFill>
                  <a:schemeClr val="accent5">
                    <a:lumMod val="75000"/>
                  </a:schemeClr>
                </a:solidFill>
              </a:rPr>
              <a:t>不同学科之间的交流</a:t>
            </a:r>
            <a:r>
              <a:rPr lang="zh-CN" altLang="en-US" sz="1600" b="1" dirty="0">
                <a:solidFill>
                  <a:prstClr val="black"/>
                </a:solidFill>
              </a:rPr>
              <a:t>，如微生物学、生态学、环境科学和地质学等，共同推进对盐碱湖生态系统的深入研究。</a:t>
            </a:r>
            <a:endParaRPr lang="en-US" altLang="zh-CN" sz="1600" b="1" dirty="0">
              <a:solidFill>
                <a:prstClr val="black"/>
              </a:solidFill>
            </a:endParaRPr>
          </a:p>
        </p:txBody>
      </p:sp>
      <p:pic>
        <p:nvPicPr>
          <p:cNvPr id="54" name="图片 5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89" r="16689"/>
          <a:stretch>
            <a:fillRect/>
          </a:stretch>
        </p:blipFill>
        <p:spPr>
          <a:xfrm>
            <a:off x="412853" y="1894976"/>
            <a:ext cx="3741469" cy="3741469"/>
          </a:xfrm>
          <a:custGeom>
            <a:avLst/>
            <a:gdLst>
              <a:gd name="connsiteX0" fmla="*/ 3298372 w 6596744"/>
              <a:gd name="connsiteY0" fmla="*/ 0 h 6596744"/>
              <a:gd name="connsiteX1" fmla="*/ 6596744 w 6596744"/>
              <a:gd name="connsiteY1" fmla="*/ 3298372 h 6596744"/>
              <a:gd name="connsiteX2" fmla="*/ 3298372 w 6596744"/>
              <a:gd name="connsiteY2" fmla="*/ 6596744 h 6596744"/>
              <a:gd name="connsiteX3" fmla="*/ 0 w 6596744"/>
              <a:gd name="connsiteY3" fmla="*/ 3298372 h 6596744"/>
              <a:gd name="connsiteX4" fmla="*/ 3298372 w 6596744"/>
              <a:gd name="connsiteY4" fmla="*/ 0 h 6596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96744" h="6596744">
                <a:moveTo>
                  <a:pt x="3298372" y="0"/>
                </a:moveTo>
                <a:cubicBezTo>
                  <a:pt x="5120014" y="0"/>
                  <a:pt x="6596744" y="1476731"/>
                  <a:pt x="6596744" y="3298372"/>
                </a:cubicBezTo>
                <a:cubicBezTo>
                  <a:pt x="6596744" y="5120013"/>
                  <a:pt x="5120014" y="6596744"/>
                  <a:pt x="3298372" y="6596744"/>
                </a:cubicBezTo>
                <a:cubicBezTo>
                  <a:pt x="1476731" y="6596744"/>
                  <a:pt x="0" y="5120013"/>
                  <a:pt x="0" y="3298372"/>
                </a:cubicBezTo>
                <a:cubicBezTo>
                  <a:pt x="0" y="1476731"/>
                  <a:pt x="1476731" y="0"/>
                  <a:pt x="3298372" y="0"/>
                </a:cubicBezTo>
                <a:close/>
              </a:path>
            </a:pathLst>
          </a:custGeom>
        </p:spPr>
      </p:pic>
      <p:sp>
        <p:nvSpPr>
          <p:cNvPr id="61" name="同心圆 60"/>
          <p:cNvSpPr/>
          <p:nvPr/>
        </p:nvSpPr>
        <p:spPr>
          <a:xfrm rot="1800000">
            <a:off x="6123625" y="2320545"/>
            <a:ext cx="1078364" cy="1078364"/>
          </a:xfrm>
          <a:prstGeom prst="donut">
            <a:avLst>
              <a:gd name="adj" fmla="val 4879"/>
            </a:avLst>
          </a:prstGeom>
          <a:gradFill>
            <a:gsLst>
              <a:gs pos="0">
                <a:schemeClr val="bg1"/>
              </a:gs>
              <a:gs pos="55000">
                <a:schemeClr val="bg1">
                  <a:lumMod val="95000"/>
                </a:schemeClr>
              </a:gs>
              <a:gs pos="100000">
                <a:schemeClr val="bg1">
                  <a:lumMod val="65000"/>
                </a:schemeClr>
              </a:gs>
            </a:gsLst>
            <a:lin ang="81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black"/>
              </a:solidFill>
              <a:latin typeface="+mj-ea"/>
              <a:ea typeface="+mj-ea"/>
            </a:endParaRPr>
          </a:p>
        </p:txBody>
      </p:sp>
      <p:sp>
        <p:nvSpPr>
          <p:cNvPr id="62" name="同心圆 61"/>
          <p:cNvSpPr/>
          <p:nvPr/>
        </p:nvSpPr>
        <p:spPr>
          <a:xfrm rot="5400000">
            <a:off x="6263107" y="4004933"/>
            <a:ext cx="1078364" cy="1078364"/>
          </a:xfrm>
          <a:prstGeom prst="donut">
            <a:avLst>
              <a:gd name="adj" fmla="val 4879"/>
            </a:avLst>
          </a:prstGeom>
          <a:gradFill>
            <a:gsLst>
              <a:gs pos="0">
                <a:schemeClr val="bg1"/>
              </a:gs>
              <a:gs pos="55000">
                <a:schemeClr val="bg1">
                  <a:lumMod val="95000"/>
                </a:schemeClr>
              </a:gs>
              <a:gs pos="100000">
                <a:schemeClr val="bg1">
                  <a:lumMod val="65000"/>
                </a:schemeClr>
              </a:gs>
            </a:gsLst>
            <a:lin ang="81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black"/>
              </a:solidFill>
              <a:latin typeface="+mj-ea"/>
              <a:ea typeface="+mj-ea"/>
            </a:endParaRPr>
          </a:p>
        </p:txBody>
      </p:sp>
      <p:sp>
        <p:nvSpPr>
          <p:cNvPr id="63" name="同心圆 62"/>
          <p:cNvSpPr/>
          <p:nvPr/>
        </p:nvSpPr>
        <p:spPr>
          <a:xfrm rot="11663534">
            <a:off x="4889775" y="5333413"/>
            <a:ext cx="1078364" cy="1078364"/>
          </a:xfrm>
          <a:prstGeom prst="donut">
            <a:avLst>
              <a:gd name="adj" fmla="val 4879"/>
            </a:avLst>
          </a:prstGeom>
          <a:gradFill>
            <a:gsLst>
              <a:gs pos="0">
                <a:schemeClr val="bg1"/>
              </a:gs>
              <a:gs pos="55000">
                <a:schemeClr val="bg1">
                  <a:lumMod val="95000"/>
                </a:schemeClr>
              </a:gs>
              <a:gs pos="100000">
                <a:schemeClr val="bg1">
                  <a:lumMod val="65000"/>
                </a:schemeClr>
              </a:gs>
            </a:gsLst>
            <a:lin ang="81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black"/>
              </a:solidFill>
              <a:latin typeface="+mj-ea"/>
              <a:ea typeface="+mj-ea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2653008" y="251197"/>
            <a:ext cx="4147885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kern="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海量数据下的核心挑战</a:t>
            </a:r>
          </a:p>
        </p:txBody>
      </p:sp>
      <p:sp>
        <p:nvSpPr>
          <p:cNvPr id="17" name="Freeform 62"/>
          <p:cNvSpPr/>
          <p:nvPr/>
        </p:nvSpPr>
        <p:spPr bwMode="auto">
          <a:xfrm>
            <a:off x="5243335" y="5563560"/>
            <a:ext cx="615001" cy="533040"/>
          </a:xfrm>
          <a:custGeom>
            <a:avLst/>
            <a:gdLst>
              <a:gd name="T0" fmla="*/ 40 w 265"/>
              <a:gd name="T1" fmla="*/ 266 h 274"/>
              <a:gd name="T2" fmla="*/ 28 w 265"/>
              <a:gd name="T3" fmla="*/ 114 h 274"/>
              <a:gd name="T4" fmla="*/ 162 w 265"/>
              <a:gd name="T5" fmla="*/ 0 h 274"/>
              <a:gd name="T6" fmla="*/ 63 w 265"/>
              <a:gd name="T7" fmla="*/ 274 h 274"/>
              <a:gd name="T8" fmla="*/ 127 w 265"/>
              <a:gd name="T9" fmla="*/ 108 h 274"/>
              <a:gd name="T10" fmla="*/ 40 w 265"/>
              <a:gd name="T11" fmla="*/ 266 h 2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65" h="274">
                <a:moveTo>
                  <a:pt x="40" y="266"/>
                </a:moveTo>
                <a:cubicBezTo>
                  <a:pt x="40" y="266"/>
                  <a:pt x="0" y="184"/>
                  <a:pt x="28" y="114"/>
                </a:cubicBezTo>
                <a:cubicBezTo>
                  <a:pt x="56" y="44"/>
                  <a:pt x="112" y="65"/>
                  <a:pt x="162" y="0"/>
                </a:cubicBezTo>
                <a:cubicBezTo>
                  <a:pt x="162" y="0"/>
                  <a:pt x="265" y="170"/>
                  <a:pt x="63" y="274"/>
                </a:cubicBezTo>
                <a:cubicBezTo>
                  <a:pt x="63" y="274"/>
                  <a:pt x="132" y="173"/>
                  <a:pt x="127" y="108"/>
                </a:cubicBezTo>
                <a:cubicBezTo>
                  <a:pt x="127" y="108"/>
                  <a:pt x="115" y="183"/>
                  <a:pt x="40" y="266"/>
                </a:cubicBezTo>
                <a:close/>
              </a:path>
            </a:pathLst>
          </a:custGeom>
          <a:solidFill>
            <a:srgbClr val="9E1F21"/>
          </a:solidFill>
          <a:ln>
            <a:noFill/>
          </a:ln>
        </p:spPr>
        <p:txBody>
          <a:bodyPr vert="horz" wrap="square" lIns="68555" tIns="34277" rIns="68555" bIns="34277" numCol="1" anchor="t" anchorCtr="0" compatLnSpc="1"/>
          <a:lstStyle/>
          <a:p>
            <a:endParaRPr lang="en-US" sz="1350">
              <a:cs typeface="+mn-ea"/>
              <a:sym typeface="+mn-lt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B386FCB6-6BE5-F7BC-AB4D-0D50E2F69A49}"/>
              </a:ext>
            </a:extLst>
          </p:cNvPr>
          <p:cNvSpPr txBox="1"/>
          <p:nvPr/>
        </p:nvSpPr>
        <p:spPr>
          <a:xfrm>
            <a:off x="11754485" y="6430010"/>
            <a:ext cx="379730" cy="427990"/>
          </a:xfrm>
          <a:prstGeom prst="rect">
            <a:avLst/>
          </a:prstGeom>
        </p:spPr>
        <p:txBody>
          <a:bodyPr>
            <a:noAutofit/>
            <a:extLst>
              <a:ext uri="{4A0BC546-FE56-4ADE-93B0-CB8AF2F6F144}">
                <wpsdc:textFrameExt xmlns="" xmlns:wpsdc="http://www.wps.cn/officeDocument/2022/drawingmlCustomData" type="text"/>
              </a:ext>
            </a:extLst>
          </a:bodyPr>
          <a:lstStyle/>
          <a:p>
            <a:pPr algn="l"/>
            <a:r>
              <a:rPr lang="en-US" altLang="zh-C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93115" y="307975"/>
            <a:ext cx="1558290" cy="501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670" b="1" dirty="0">
                <a:solidFill>
                  <a:srgbClr val="9D1E2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设计流程</a:t>
            </a:r>
          </a:p>
        </p:txBody>
      </p:sp>
      <p:pic>
        <p:nvPicPr>
          <p:cNvPr id="3" name="图片 2" descr="北京大学深圳研究生院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3956" y="261801"/>
            <a:ext cx="2491740" cy="483235"/>
          </a:xfrm>
          <a:prstGeom prst="rect">
            <a:avLst/>
          </a:prstGeom>
        </p:spPr>
      </p:pic>
      <p:grpSp>
        <p:nvGrpSpPr>
          <p:cNvPr id="4" name="组合 7"/>
          <p:cNvGrpSpPr/>
          <p:nvPr/>
        </p:nvGrpSpPr>
        <p:grpSpPr>
          <a:xfrm>
            <a:off x="873903" y="850309"/>
            <a:ext cx="1433417" cy="104407"/>
            <a:chOff x="2952867" y="1777704"/>
            <a:chExt cx="6336704" cy="38400"/>
          </a:xfrm>
        </p:grpSpPr>
        <p:sp>
          <p:nvSpPr>
            <p:cNvPr id="5" name="矩形 4"/>
            <p:cNvSpPr/>
            <p:nvPr/>
          </p:nvSpPr>
          <p:spPr>
            <a:xfrm>
              <a:off x="6121219" y="1777704"/>
              <a:ext cx="3168352" cy="38400"/>
            </a:xfrm>
            <a:prstGeom prst="rect">
              <a:avLst/>
            </a:prstGeom>
            <a:solidFill>
              <a:srgbClr val="9D1E21"/>
            </a:solidFill>
            <a:ln>
              <a:solidFill>
                <a:srgbClr val="9D1E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6" name="矩形 5"/>
            <p:cNvSpPr/>
            <p:nvPr/>
          </p:nvSpPr>
          <p:spPr>
            <a:xfrm>
              <a:off x="2952867" y="1777704"/>
              <a:ext cx="3168352" cy="38400"/>
            </a:xfrm>
            <a:prstGeom prst="rect">
              <a:avLst/>
            </a:prstGeom>
            <a:solidFill>
              <a:srgbClr val="9D1E21"/>
            </a:solidFill>
            <a:ln>
              <a:solidFill>
                <a:srgbClr val="9D1E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  <p:pic>
        <p:nvPicPr>
          <p:cNvPr id="40" name="Picture 2" descr="D:\李惠君\2019年-4月\041701.jpg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75" t="35970" b="29992"/>
          <a:stretch>
            <a:fillRect/>
          </a:stretch>
        </p:blipFill>
        <p:spPr bwMode="auto">
          <a:xfrm>
            <a:off x="9605074" y="1210251"/>
            <a:ext cx="2819400" cy="2334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矩形 7"/>
          <p:cNvSpPr/>
          <p:nvPr/>
        </p:nvSpPr>
        <p:spPr>
          <a:xfrm>
            <a:off x="2653008" y="251197"/>
            <a:ext cx="4147885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ker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流程图示意</a:t>
            </a:r>
            <a:endParaRPr lang="zh-CN" altLang="en-US" sz="2400" b="1" kern="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" name="AutoShape 3">
            <a:extLst>
              <a:ext uri="{FF2B5EF4-FFF2-40B4-BE49-F238E27FC236}">
                <a16:creationId xmlns:a16="http://schemas.microsoft.com/office/drawing/2014/main" id="{A61BDE18-EDB2-44C3-3643-E1F197F44BFF}"/>
              </a:ext>
            </a:extLst>
          </p:cNvPr>
          <p:cNvSpPr/>
          <p:nvPr/>
        </p:nvSpPr>
        <p:spPr>
          <a:xfrm>
            <a:off x="762000" y="1651000"/>
            <a:ext cx="2032000" cy="4318000"/>
          </a:xfrm>
          <a:prstGeom prst="roundRect">
            <a:avLst>
              <a:gd name="adj" fmla="val 6250"/>
            </a:avLst>
          </a:prstGeom>
          <a:solidFill>
            <a:schemeClr val="bg1">
              <a:alpha val="70000"/>
            </a:schemeClr>
          </a:solidFill>
          <a:ln w="12700" cap="flat" cmpd="sng">
            <a:solidFill>
              <a:srgbClr val="9D1E21"/>
            </a:solidFill>
            <a:prstDash val="solid"/>
            <a:round/>
          </a:ln>
        </p:spPr>
        <p:txBody>
          <a:bodyPr vert="horz" wrap="square" lIns="63500" tIns="63500" rIns="63500" bIns="63500" rtlCol="0" anchor="ctr"/>
          <a:lstStyle/>
          <a:p>
            <a:pPr algn="ctr">
              <a:defRPr/>
            </a:pPr>
            <a:endParaRPr/>
          </a:p>
        </p:txBody>
      </p:sp>
      <p:pic>
        <p:nvPicPr>
          <p:cNvPr id="19" name="Picture 4">
            <a:extLst>
              <a:ext uri="{FF2B5EF4-FFF2-40B4-BE49-F238E27FC236}">
                <a16:creationId xmlns:a16="http://schemas.microsoft.com/office/drawing/2014/main" id="{9AFB1E90-0A79-067A-F557-8500152486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60500" y="1905000"/>
            <a:ext cx="635000" cy="635000"/>
          </a:xfrm>
          <a:prstGeom prst="rect">
            <a:avLst/>
          </a:prstGeom>
        </p:spPr>
      </p:pic>
      <p:sp>
        <p:nvSpPr>
          <p:cNvPr id="20" name="AutoShape 5">
            <a:extLst>
              <a:ext uri="{FF2B5EF4-FFF2-40B4-BE49-F238E27FC236}">
                <a16:creationId xmlns:a16="http://schemas.microsoft.com/office/drawing/2014/main" id="{BE7C7148-D477-8D4F-F628-3BB8AFF345F0}"/>
              </a:ext>
            </a:extLst>
          </p:cNvPr>
          <p:cNvSpPr/>
          <p:nvPr/>
        </p:nvSpPr>
        <p:spPr>
          <a:xfrm>
            <a:off x="889000" y="2667000"/>
            <a:ext cx="1778000" cy="3810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ctr" anchorCtr="0"/>
          <a:lstStyle/>
          <a:p>
            <a:pPr indent="0" algn="ctr">
              <a:lnSpc>
                <a:spcPct val="125000"/>
              </a:lnSpc>
              <a:defRPr/>
            </a:pPr>
            <a:r>
              <a:rPr lang="en-US" sz="1800" b="1" i="0" u="none" strike="noStrike" dirty="0">
                <a:solidFill>
                  <a:srgbClr val="9D1E21"/>
                </a:solidFill>
                <a:latin typeface="Noto Sans SC"/>
                <a:ea typeface="Noto Sans SC"/>
                <a:cs typeface="Noto Sans SC"/>
                <a:sym typeface="Noto Sans SC"/>
              </a:rPr>
              <a:t>01 </a:t>
            </a:r>
            <a:r>
              <a:rPr lang="zh-CN" altLang="en-US" sz="1800" b="1" i="0" u="none" strike="noStrike" dirty="0">
                <a:solidFill>
                  <a:srgbClr val="9D1E21"/>
                </a:solidFill>
                <a:latin typeface="Noto Sans SC"/>
                <a:ea typeface="Noto Sans SC"/>
                <a:cs typeface="Noto Sans SC"/>
                <a:sym typeface="Noto Sans SC"/>
              </a:rPr>
              <a:t>原始数据</a:t>
            </a:r>
            <a:endParaRPr lang="en-US" sz="1100" dirty="0">
              <a:solidFill>
                <a:srgbClr val="9D1E21"/>
              </a:solidFill>
            </a:endParaRPr>
          </a:p>
        </p:txBody>
      </p:sp>
      <p:cxnSp>
        <p:nvCxnSpPr>
          <p:cNvPr id="21" name="Connector 6">
            <a:extLst>
              <a:ext uri="{FF2B5EF4-FFF2-40B4-BE49-F238E27FC236}">
                <a16:creationId xmlns:a16="http://schemas.microsoft.com/office/drawing/2014/main" id="{0F73F300-486D-FCE4-276F-5C4AA9878947}"/>
              </a:ext>
            </a:extLst>
          </p:cNvPr>
          <p:cNvCxnSpPr/>
          <p:nvPr/>
        </p:nvCxnSpPr>
        <p:spPr>
          <a:xfrm rot="-28647">
            <a:off x="1016026" y="3105150"/>
            <a:ext cx="1524000" cy="12700"/>
          </a:xfrm>
          <a:prstGeom prst="line">
            <a:avLst/>
          </a:prstGeom>
          <a:solidFill>
            <a:srgbClr val="DEE0E3">
              <a:alpha val="100000"/>
            </a:srgbClr>
          </a:solidFill>
          <a:ln w="12700" cap="flat" cmpd="sng">
            <a:solidFill>
              <a:srgbClr val="9D1E21">
                <a:alpha val="50000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" name="AutoShape 7">
            <a:extLst>
              <a:ext uri="{FF2B5EF4-FFF2-40B4-BE49-F238E27FC236}">
                <a16:creationId xmlns:a16="http://schemas.microsoft.com/office/drawing/2014/main" id="{34F73AD7-13DC-6124-BB56-DFBE368183CF}"/>
              </a:ext>
            </a:extLst>
          </p:cNvPr>
          <p:cNvSpPr/>
          <p:nvPr/>
        </p:nvSpPr>
        <p:spPr>
          <a:xfrm>
            <a:off x="889000" y="3238500"/>
            <a:ext cx="1778000" cy="25400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ctr" anchorCtr="0"/>
          <a:lstStyle/>
          <a:p>
            <a:pPr indent="0" algn="just">
              <a:defRPr/>
            </a:pPr>
            <a:r>
              <a:rPr lang="zh-CN" altLang="en-US" sz="1600" dirty="0">
                <a:solidFill>
                  <a:schemeClr val="accent3">
                    <a:lumMod val="50000"/>
                  </a:schemeClr>
                </a:solidFill>
              </a:rPr>
              <a:t>通常为模拟表达矩阵或测序得到的原始计数矩阵，是分析的基石。</a:t>
            </a:r>
          </a:p>
          <a:p>
            <a:pPr indent="0" algn="just">
              <a:lnSpc>
                <a:spcPct val="150000"/>
              </a:lnSpc>
              <a:defRPr/>
            </a:pPr>
            <a:endParaRPr lang="en-US" sz="1200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3" name="AutoShape 8">
            <a:extLst>
              <a:ext uri="{FF2B5EF4-FFF2-40B4-BE49-F238E27FC236}">
                <a16:creationId xmlns:a16="http://schemas.microsoft.com/office/drawing/2014/main" id="{02B2421F-FFD6-0A84-0EBF-50E225BA1F06}"/>
              </a:ext>
            </a:extLst>
          </p:cNvPr>
          <p:cNvSpPr/>
          <p:nvPr/>
        </p:nvSpPr>
        <p:spPr>
          <a:xfrm>
            <a:off x="2984500" y="1651000"/>
            <a:ext cx="2032000" cy="4318000"/>
          </a:xfrm>
          <a:prstGeom prst="roundRect">
            <a:avLst>
              <a:gd name="adj" fmla="val 6250"/>
            </a:avLst>
          </a:prstGeom>
          <a:solidFill>
            <a:schemeClr val="bg1">
              <a:alpha val="70000"/>
            </a:schemeClr>
          </a:solidFill>
          <a:ln w="12700" cap="flat" cmpd="sng">
            <a:solidFill>
              <a:srgbClr val="9D1E21"/>
            </a:solidFill>
            <a:prstDash val="solid"/>
            <a:round/>
          </a:ln>
        </p:spPr>
        <p:txBody>
          <a:bodyPr vert="horz" wrap="square" lIns="63500" tIns="63500" rIns="63500" bIns="63500" rtlCol="0" anchor="ctr"/>
          <a:lstStyle/>
          <a:p>
            <a:pPr algn="ctr">
              <a:defRPr/>
            </a:pPr>
            <a:endParaRPr/>
          </a:p>
        </p:txBody>
      </p:sp>
      <p:pic>
        <p:nvPicPr>
          <p:cNvPr id="24" name="Picture 9">
            <a:extLst>
              <a:ext uri="{FF2B5EF4-FFF2-40B4-BE49-F238E27FC236}">
                <a16:creationId xmlns:a16="http://schemas.microsoft.com/office/drawing/2014/main" id="{F6A01360-5E80-856F-9B70-A598D8B238C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683000" y="1905000"/>
            <a:ext cx="635000" cy="635000"/>
          </a:xfrm>
          <a:prstGeom prst="rect">
            <a:avLst/>
          </a:prstGeom>
        </p:spPr>
      </p:pic>
      <p:sp>
        <p:nvSpPr>
          <p:cNvPr id="25" name="AutoShape 10">
            <a:extLst>
              <a:ext uri="{FF2B5EF4-FFF2-40B4-BE49-F238E27FC236}">
                <a16:creationId xmlns:a16="http://schemas.microsoft.com/office/drawing/2014/main" id="{0BD5A094-5B65-B6E2-845C-FF05AEEA2F0F}"/>
              </a:ext>
            </a:extLst>
          </p:cNvPr>
          <p:cNvSpPr/>
          <p:nvPr/>
        </p:nvSpPr>
        <p:spPr>
          <a:xfrm>
            <a:off x="3111500" y="2667000"/>
            <a:ext cx="1778000" cy="3810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ctr" anchorCtr="0"/>
          <a:lstStyle/>
          <a:p>
            <a:pPr indent="0" algn="ctr">
              <a:lnSpc>
                <a:spcPct val="125000"/>
              </a:lnSpc>
              <a:defRPr/>
            </a:pPr>
            <a:r>
              <a:rPr lang="en-US" sz="1800" b="1" i="0" u="none" strike="noStrike" dirty="0">
                <a:solidFill>
                  <a:srgbClr val="9D1E21"/>
                </a:solidFill>
                <a:latin typeface="Noto Sans SC"/>
                <a:ea typeface="Noto Sans SC"/>
                <a:cs typeface="Noto Sans SC"/>
                <a:sym typeface="Noto Sans SC"/>
              </a:rPr>
              <a:t>02</a:t>
            </a:r>
            <a:r>
              <a:rPr lang="zh-CN" altLang="en-US" sz="1800" b="1" i="0" u="none" strike="noStrike" dirty="0">
                <a:solidFill>
                  <a:srgbClr val="9D1E21"/>
                </a:solidFill>
                <a:latin typeface="Noto Sans SC"/>
                <a:ea typeface="Noto Sans SC"/>
                <a:cs typeface="Noto Sans SC"/>
                <a:sym typeface="Noto Sans SC"/>
              </a:rPr>
              <a:t>标准化处理</a:t>
            </a:r>
            <a:endParaRPr lang="en-US" sz="1100" dirty="0">
              <a:solidFill>
                <a:srgbClr val="9D1E21"/>
              </a:solidFill>
            </a:endParaRPr>
          </a:p>
        </p:txBody>
      </p:sp>
      <p:cxnSp>
        <p:nvCxnSpPr>
          <p:cNvPr id="26" name="Connector 11">
            <a:extLst>
              <a:ext uri="{FF2B5EF4-FFF2-40B4-BE49-F238E27FC236}">
                <a16:creationId xmlns:a16="http://schemas.microsoft.com/office/drawing/2014/main" id="{5D90A2DF-4892-53CD-4E89-F69B9224D0C8}"/>
              </a:ext>
            </a:extLst>
          </p:cNvPr>
          <p:cNvCxnSpPr/>
          <p:nvPr/>
        </p:nvCxnSpPr>
        <p:spPr>
          <a:xfrm rot="-28647">
            <a:off x="3238526" y="3105150"/>
            <a:ext cx="1524000" cy="12700"/>
          </a:xfrm>
          <a:prstGeom prst="line">
            <a:avLst/>
          </a:prstGeom>
          <a:solidFill>
            <a:srgbClr val="DEE0E3">
              <a:alpha val="100000"/>
            </a:srgbClr>
          </a:solidFill>
          <a:ln w="12700" cap="flat" cmpd="sng">
            <a:solidFill>
              <a:srgbClr val="9D1E21">
                <a:alpha val="50000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" name="AutoShape 12">
            <a:extLst>
              <a:ext uri="{FF2B5EF4-FFF2-40B4-BE49-F238E27FC236}">
                <a16:creationId xmlns:a16="http://schemas.microsoft.com/office/drawing/2014/main" id="{5D4489B1-DE68-B63E-4058-916751534A77}"/>
              </a:ext>
            </a:extLst>
          </p:cNvPr>
          <p:cNvSpPr/>
          <p:nvPr/>
        </p:nvSpPr>
        <p:spPr>
          <a:xfrm>
            <a:off x="3111500" y="3238500"/>
            <a:ext cx="1778000" cy="25400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ctr" anchorCtr="0"/>
          <a:lstStyle/>
          <a:p>
            <a:pPr indent="0" algn="just">
              <a:lnSpc>
                <a:spcPct val="108333"/>
              </a:lnSpc>
              <a:defRPr/>
            </a:pPr>
            <a:r>
              <a:rPr lang="zh-CN" altLang="en-US" sz="1600" dirty="0">
                <a:solidFill>
                  <a:schemeClr val="accent3">
                    <a:lumMod val="50000"/>
                  </a:schemeClr>
                </a:solidFill>
              </a:rPr>
              <a:t>采用</a:t>
            </a:r>
            <a:r>
              <a:rPr lang="en-US" altLang="zh-CN" sz="1600" dirty="0">
                <a:solidFill>
                  <a:schemeClr val="accent3">
                    <a:lumMod val="50000"/>
                  </a:schemeClr>
                </a:solidFill>
              </a:rPr>
              <a:t>Z-score</a:t>
            </a:r>
            <a:r>
              <a:rPr lang="zh-CN" altLang="en-US" sz="1600" dirty="0">
                <a:solidFill>
                  <a:schemeClr val="accent3">
                    <a:lumMod val="50000"/>
                  </a:schemeClr>
                </a:solidFill>
              </a:rPr>
              <a:t>标准化，有效消除系统误差，使不同来源的数据具有可比性。</a:t>
            </a:r>
          </a:p>
          <a:p>
            <a:pPr indent="0" algn="just">
              <a:lnSpc>
                <a:spcPct val="108333"/>
              </a:lnSpc>
              <a:defRPr/>
            </a:pPr>
            <a:endParaRPr lang="en-US" sz="1100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8" name="AutoShape 13">
            <a:extLst>
              <a:ext uri="{FF2B5EF4-FFF2-40B4-BE49-F238E27FC236}">
                <a16:creationId xmlns:a16="http://schemas.microsoft.com/office/drawing/2014/main" id="{C0255598-A8DF-0D9D-8563-2232A78DBCCC}"/>
              </a:ext>
            </a:extLst>
          </p:cNvPr>
          <p:cNvSpPr/>
          <p:nvPr/>
        </p:nvSpPr>
        <p:spPr>
          <a:xfrm>
            <a:off x="5207000" y="1651000"/>
            <a:ext cx="2032000" cy="4318000"/>
          </a:xfrm>
          <a:prstGeom prst="roundRect">
            <a:avLst>
              <a:gd name="adj" fmla="val 6250"/>
            </a:avLst>
          </a:prstGeom>
          <a:solidFill>
            <a:schemeClr val="bg1">
              <a:alpha val="70000"/>
            </a:schemeClr>
          </a:solidFill>
          <a:ln w="12700" cap="flat" cmpd="sng">
            <a:solidFill>
              <a:srgbClr val="9D1E21"/>
            </a:solidFill>
            <a:prstDash val="solid"/>
            <a:round/>
          </a:ln>
        </p:spPr>
        <p:txBody>
          <a:bodyPr vert="horz" wrap="square" lIns="63500" tIns="63500" rIns="63500" bIns="63500" rtlCol="0" anchor="ctr"/>
          <a:lstStyle/>
          <a:p>
            <a:pPr algn="ctr">
              <a:defRPr/>
            </a:pPr>
            <a:endParaRPr/>
          </a:p>
        </p:txBody>
      </p:sp>
      <p:pic>
        <p:nvPicPr>
          <p:cNvPr id="30" name="Picture 14">
            <a:extLst>
              <a:ext uri="{FF2B5EF4-FFF2-40B4-BE49-F238E27FC236}">
                <a16:creationId xmlns:a16="http://schemas.microsoft.com/office/drawing/2014/main" id="{92D2B462-E490-9598-3763-B9E184A8A17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905500" y="1905000"/>
            <a:ext cx="635000" cy="635000"/>
          </a:xfrm>
          <a:prstGeom prst="rect">
            <a:avLst/>
          </a:prstGeom>
        </p:spPr>
      </p:pic>
      <p:sp>
        <p:nvSpPr>
          <p:cNvPr id="32" name="AutoShape 15">
            <a:extLst>
              <a:ext uri="{FF2B5EF4-FFF2-40B4-BE49-F238E27FC236}">
                <a16:creationId xmlns:a16="http://schemas.microsoft.com/office/drawing/2014/main" id="{76215551-C785-7940-E258-CC7A1EE1EB63}"/>
              </a:ext>
            </a:extLst>
          </p:cNvPr>
          <p:cNvSpPr/>
          <p:nvPr/>
        </p:nvSpPr>
        <p:spPr>
          <a:xfrm>
            <a:off x="5334000" y="2667000"/>
            <a:ext cx="1778000" cy="3810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ctr" anchorCtr="0"/>
          <a:lstStyle/>
          <a:p>
            <a:pPr indent="0" algn="ctr">
              <a:lnSpc>
                <a:spcPct val="125000"/>
              </a:lnSpc>
              <a:defRPr/>
            </a:pPr>
            <a:r>
              <a:rPr lang="en-US" sz="1800" b="1" i="0" u="none" strike="noStrike" dirty="0">
                <a:solidFill>
                  <a:srgbClr val="9D1E21"/>
                </a:solidFill>
                <a:latin typeface="Noto Sans SC"/>
                <a:ea typeface="Noto Sans SC"/>
                <a:cs typeface="Noto Sans SC"/>
                <a:sym typeface="Noto Sans SC"/>
              </a:rPr>
              <a:t>03</a:t>
            </a:r>
            <a:r>
              <a:rPr lang="zh-CN" altLang="en-US" sz="1800" b="1" i="0" u="none" strike="noStrike" dirty="0">
                <a:solidFill>
                  <a:srgbClr val="9D1E21"/>
                </a:solidFill>
                <a:latin typeface="Noto Sans SC"/>
                <a:ea typeface="Noto Sans SC"/>
                <a:cs typeface="Noto Sans SC"/>
                <a:sym typeface="Noto Sans SC"/>
              </a:rPr>
              <a:t>统计分析</a:t>
            </a:r>
            <a:endParaRPr lang="en-US" sz="1100" dirty="0">
              <a:solidFill>
                <a:srgbClr val="9D1E21"/>
              </a:solidFill>
            </a:endParaRPr>
          </a:p>
        </p:txBody>
      </p:sp>
      <p:cxnSp>
        <p:nvCxnSpPr>
          <p:cNvPr id="33" name="Connector 16">
            <a:extLst>
              <a:ext uri="{FF2B5EF4-FFF2-40B4-BE49-F238E27FC236}">
                <a16:creationId xmlns:a16="http://schemas.microsoft.com/office/drawing/2014/main" id="{9D81F6EB-EA71-2072-DB16-56FD16079DFE}"/>
              </a:ext>
            </a:extLst>
          </p:cNvPr>
          <p:cNvCxnSpPr/>
          <p:nvPr/>
        </p:nvCxnSpPr>
        <p:spPr>
          <a:xfrm rot="-28647">
            <a:off x="5461026" y="3105150"/>
            <a:ext cx="1524000" cy="12700"/>
          </a:xfrm>
          <a:prstGeom prst="line">
            <a:avLst/>
          </a:prstGeom>
          <a:solidFill>
            <a:srgbClr val="DEE0E3">
              <a:alpha val="100000"/>
            </a:srgbClr>
          </a:solidFill>
          <a:ln w="12700" cap="flat" cmpd="sng">
            <a:solidFill>
              <a:srgbClr val="9D1E21">
                <a:alpha val="50000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" name="AutoShape 17">
            <a:extLst>
              <a:ext uri="{FF2B5EF4-FFF2-40B4-BE49-F238E27FC236}">
                <a16:creationId xmlns:a16="http://schemas.microsoft.com/office/drawing/2014/main" id="{1FFD179F-C5E4-8332-0607-17CBD5D69B35}"/>
              </a:ext>
            </a:extLst>
          </p:cNvPr>
          <p:cNvSpPr/>
          <p:nvPr/>
        </p:nvSpPr>
        <p:spPr>
          <a:xfrm>
            <a:off x="5334000" y="3238500"/>
            <a:ext cx="1778000" cy="25400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ctr" anchorCtr="0"/>
          <a:lstStyle/>
          <a:p>
            <a:pPr algn="just">
              <a:lnSpc>
                <a:spcPct val="108333"/>
              </a:lnSpc>
              <a:defRPr/>
            </a:pPr>
            <a:r>
              <a:rPr lang="zh-CN" altLang="en-US" sz="1600" dirty="0">
                <a:solidFill>
                  <a:schemeClr val="accent3">
                    <a:lumMod val="50000"/>
                  </a:schemeClr>
                </a:solidFill>
              </a:rPr>
              <a:t>进行</a:t>
            </a:r>
            <a:r>
              <a:rPr lang="en-US" altLang="zh-CN" sz="1600" dirty="0">
                <a:solidFill>
                  <a:schemeClr val="accent3">
                    <a:lumMod val="50000"/>
                  </a:schemeClr>
                </a:solidFill>
              </a:rPr>
              <a:t>t</a:t>
            </a:r>
            <a:r>
              <a:rPr lang="zh-CN" altLang="en-US" sz="1600" dirty="0">
                <a:solidFill>
                  <a:schemeClr val="accent3">
                    <a:lumMod val="50000"/>
                  </a:schemeClr>
                </a:solidFill>
              </a:rPr>
              <a:t>检验并通过</a:t>
            </a:r>
            <a:r>
              <a:rPr lang="en-US" altLang="zh-CN" sz="1600" dirty="0">
                <a:solidFill>
                  <a:schemeClr val="accent3">
                    <a:lumMod val="50000"/>
                  </a:schemeClr>
                </a:solidFill>
              </a:rPr>
              <a:t>FDR</a:t>
            </a:r>
            <a:r>
              <a:rPr lang="zh-CN" altLang="en-US" sz="1600" dirty="0">
                <a:solidFill>
                  <a:schemeClr val="accent3">
                    <a:lumMod val="50000"/>
                  </a:schemeClr>
                </a:solidFill>
              </a:rPr>
              <a:t>校正，精准筛选出差异显著的基因，确保结果可靠。</a:t>
            </a:r>
          </a:p>
          <a:p>
            <a:pPr indent="0" algn="just">
              <a:lnSpc>
                <a:spcPct val="108333"/>
              </a:lnSpc>
              <a:defRPr/>
            </a:pPr>
            <a:endParaRPr lang="en-US" sz="1100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35" name="AutoShape 18">
            <a:extLst>
              <a:ext uri="{FF2B5EF4-FFF2-40B4-BE49-F238E27FC236}">
                <a16:creationId xmlns:a16="http://schemas.microsoft.com/office/drawing/2014/main" id="{BB5803B9-CD63-9C56-7D0F-AFAFAB58DC16}"/>
              </a:ext>
            </a:extLst>
          </p:cNvPr>
          <p:cNvSpPr/>
          <p:nvPr/>
        </p:nvSpPr>
        <p:spPr>
          <a:xfrm>
            <a:off x="7429500" y="1651000"/>
            <a:ext cx="2032000" cy="4318000"/>
          </a:xfrm>
          <a:prstGeom prst="roundRect">
            <a:avLst>
              <a:gd name="adj" fmla="val 6250"/>
            </a:avLst>
          </a:prstGeom>
          <a:solidFill>
            <a:schemeClr val="bg1">
              <a:alpha val="70000"/>
            </a:schemeClr>
          </a:solidFill>
          <a:ln w="12700" cap="flat" cmpd="sng">
            <a:solidFill>
              <a:srgbClr val="9D1E21"/>
            </a:solidFill>
            <a:prstDash val="solid"/>
            <a:round/>
          </a:ln>
        </p:spPr>
        <p:txBody>
          <a:bodyPr vert="horz" wrap="square" lIns="63500" tIns="63500" rIns="63500" bIns="63500" rtlCol="0" anchor="ctr"/>
          <a:lstStyle/>
          <a:p>
            <a:pPr algn="ctr">
              <a:defRPr/>
            </a:pPr>
            <a:endParaRPr/>
          </a:p>
        </p:txBody>
      </p:sp>
      <p:pic>
        <p:nvPicPr>
          <p:cNvPr id="38" name="Picture 19">
            <a:extLst>
              <a:ext uri="{FF2B5EF4-FFF2-40B4-BE49-F238E27FC236}">
                <a16:creationId xmlns:a16="http://schemas.microsoft.com/office/drawing/2014/main" id="{BE45E6F5-C281-7613-70E9-86510A8672B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128000" y="1905000"/>
            <a:ext cx="635000" cy="635000"/>
          </a:xfrm>
          <a:prstGeom prst="rect">
            <a:avLst/>
          </a:prstGeom>
        </p:spPr>
      </p:pic>
      <p:sp>
        <p:nvSpPr>
          <p:cNvPr id="41" name="AutoShape 20">
            <a:extLst>
              <a:ext uri="{FF2B5EF4-FFF2-40B4-BE49-F238E27FC236}">
                <a16:creationId xmlns:a16="http://schemas.microsoft.com/office/drawing/2014/main" id="{27CE34B7-3432-9635-4AFF-B3137537253F}"/>
              </a:ext>
            </a:extLst>
          </p:cNvPr>
          <p:cNvSpPr/>
          <p:nvPr/>
        </p:nvSpPr>
        <p:spPr>
          <a:xfrm>
            <a:off x="7556500" y="2667000"/>
            <a:ext cx="1778000" cy="3810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ctr" anchorCtr="0"/>
          <a:lstStyle/>
          <a:p>
            <a:pPr indent="0" algn="ctr">
              <a:lnSpc>
                <a:spcPct val="125000"/>
              </a:lnSpc>
              <a:defRPr/>
            </a:pPr>
            <a:r>
              <a:rPr lang="en-US" sz="1800" b="1" i="0" u="none" strike="noStrike" dirty="0">
                <a:solidFill>
                  <a:srgbClr val="9D1E21"/>
                </a:solidFill>
                <a:latin typeface="Noto Sans SC"/>
                <a:ea typeface="Noto Sans SC"/>
                <a:cs typeface="Noto Sans SC"/>
                <a:sym typeface="Noto Sans SC"/>
              </a:rPr>
              <a:t>04</a:t>
            </a:r>
            <a:r>
              <a:rPr lang="zh-CN" altLang="en-US" sz="1800" b="1" i="0" u="none" strike="noStrike" dirty="0">
                <a:solidFill>
                  <a:srgbClr val="9D1E21"/>
                </a:solidFill>
                <a:latin typeface="Noto Sans SC"/>
                <a:ea typeface="Noto Sans SC"/>
                <a:cs typeface="Noto Sans SC"/>
                <a:sym typeface="Noto Sans SC"/>
              </a:rPr>
              <a:t>可视化渲染</a:t>
            </a:r>
            <a:endParaRPr lang="en-US" sz="1100" dirty="0">
              <a:solidFill>
                <a:srgbClr val="9D1E21"/>
              </a:solidFill>
            </a:endParaRPr>
          </a:p>
        </p:txBody>
      </p:sp>
      <p:cxnSp>
        <p:nvCxnSpPr>
          <p:cNvPr id="42" name="Connector 21">
            <a:extLst>
              <a:ext uri="{FF2B5EF4-FFF2-40B4-BE49-F238E27FC236}">
                <a16:creationId xmlns:a16="http://schemas.microsoft.com/office/drawing/2014/main" id="{E1368BE2-C1E1-991B-26FF-BFB9BA0D5843}"/>
              </a:ext>
            </a:extLst>
          </p:cNvPr>
          <p:cNvCxnSpPr/>
          <p:nvPr/>
        </p:nvCxnSpPr>
        <p:spPr>
          <a:xfrm rot="-28647">
            <a:off x="7683526" y="3105150"/>
            <a:ext cx="1524000" cy="12700"/>
          </a:xfrm>
          <a:prstGeom prst="line">
            <a:avLst/>
          </a:prstGeom>
          <a:solidFill>
            <a:srgbClr val="DEE0E3">
              <a:alpha val="100000"/>
            </a:srgbClr>
          </a:solidFill>
          <a:ln w="12700" cap="flat" cmpd="sng">
            <a:solidFill>
              <a:srgbClr val="9D1E21">
                <a:alpha val="50000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3" name="AutoShape 22">
            <a:extLst>
              <a:ext uri="{FF2B5EF4-FFF2-40B4-BE49-F238E27FC236}">
                <a16:creationId xmlns:a16="http://schemas.microsoft.com/office/drawing/2014/main" id="{86654B45-42D1-0351-D6F2-75B0E46887E2}"/>
              </a:ext>
            </a:extLst>
          </p:cNvPr>
          <p:cNvSpPr/>
          <p:nvPr/>
        </p:nvSpPr>
        <p:spPr>
          <a:xfrm>
            <a:off x="7556500" y="3238500"/>
            <a:ext cx="1778000" cy="25400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ctr" anchorCtr="0"/>
          <a:lstStyle/>
          <a:p>
            <a:pPr algn="just">
              <a:lnSpc>
                <a:spcPct val="108333"/>
              </a:lnSpc>
              <a:defRPr/>
            </a:pPr>
            <a:r>
              <a:rPr lang="zh-CN" altLang="en-US" sz="1600" dirty="0">
                <a:solidFill>
                  <a:schemeClr val="accent3">
                    <a:lumMod val="50000"/>
                  </a:schemeClr>
                </a:solidFill>
              </a:rPr>
              <a:t>利用</a:t>
            </a:r>
            <a:r>
              <a:rPr lang="en-US" altLang="zh-CN" sz="1600" dirty="0">
                <a:solidFill>
                  <a:schemeClr val="accent3">
                    <a:lumMod val="50000"/>
                  </a:schemeClr>
                </a:solidFill>
              </a:rPr>
              <a:t>Matplotlib</a:t>
            </a:r>
            <a:r>
              <a:rPr lang="zh-CN" altLang="en-US" sz="1600" dirty="0">
                <a:solidFill>
                  <a:schemeClr val="accent3">
                    <a:lumMod val="50000"/>
                  </a:schemeClr>
                </a:solidFill>
              </a:rPr>
              <a:t>和</a:t>
            </a:r>
            <a:r>
              <a:rPr lang="en-US" altLang="zh-CN" sz="1600" dirty="0">
                <a:solidFill>
                  <a:schemeClr val="accent3">
                    <a:lumMod val="50000"/>
                  </a:schemeClr>
                </a:solidFill>
              </a:rPr>
              <a:t>Seaborn</a:t>
            </a:r>
            <a:r>
              <a:rPr lang="zh-CN" altLang="en-US" sz="1600" dirty="0">
                <a:solidFill>
                  <a:schemeClr val="accent3">
                    <a:lumMod val="50000"/>
                  </a:schemeClr>
                </a:solidFill>
              </a:rPr>
              <a:t>库进行专业绘图，将枯燥的数据转化为直观图表。</a:t>
            </a:r>
          </a:p>
          <a:p>
            <a:pPr indent="0" algn="just">
              <a:lnSpc>
                <a:spcPct val="108333"/>
              </a:lnSpc>
              <a:defRPr/>
            </a:pPr>
            <a:endParaRPr lang="en-US" sz="1100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47" name="AutoShape 23">
            <a:extLst>
              <a:ext uri="{FF2B5EF4-FFF2-40B4-BE49-F238E27FC236}">
                <a16:creationId xmlns:a16="http://schemas.microsoft.com/office/drawing/2014/main" id="{FCBBCFDF-5287-BD30-B9DE-2C33F7F010D9}"/>
              </a:ext>
            </a:extLst>
          </p:cNvPr>
          <p:cNvSpPr/>
          <p:nvPr/>
        </p:nvSpPr>
        <p:spPr>
          <a:xfrm>
            <a:off x="9652000" y="1651000"/>
            <a:ext cx="2032000" cy="4318000"/>
          </a:xfrm>
          <a:prstGeom prst="roundRect">
            <a:avLst>
              <a:gd name="adj" fmla="val 6250"/>
            </a:avLst>
          </a:prstGeom>
          <a:solidFill>
            <a:schemeClr val="bg1">
              <a:alpha val="70000"/>
            </a:schemeClr>
          </a:solidFill>
          <a:ln w="12700" cap="flat" cmpd="sng">
            <a:solidFill>
              <a:srgbClr val="9D1E21"/>
            </a:solidFill>
            <a:prstDash val="solid"/>
            <a:round/>
          </a:ln>
        </p:spPr>
        <p:txBody>
          <a:bodyPr vert="horz" wrap="square" lIns="63500" tIns="63500" rIns="63500" bIns="63500" rtlCol="0" anchor="ctr"/>
          <a:lstStyle/>
          <a:p>
            <a:pPr algn="ctr">
              <a:defRPr/>
            </a:pPr>
            <a:endParaRPr>
              <a:solidFill>
                <a:schemeClr val="accent3">
                  <a:lumMod val="50000"/>
                </a:schemeClr>
              </a:solidFill>
            </a:endParaRPr>
          </a:p>
        </p:txBody>
      </p:sp>
      <p:pic>
        <p:nvPicPr>
          <p:cNvPr id="48" name="Picture 24">
            <a:extLst>
              <a:ext uri="{FF2B5EF4-FFF2-40B4-BE49-F238E27FC236}">
                <a16:creationId xmlns:a16="http://schemas.microsoft.com/office/drawing/2014/main" id="{98F5526E-6C51-2E48-5D11-3E141F5C056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350500" y="1905000"/>
            <a:ext cx="635000" cy="635000"/>
          </a:xfrm>
          <a:prstGeom prst="rect">
            <a:avLst/>
          </a:prstGeom>
        </p:spPr>
      </p:pic>
      <p:sp>
        <p:nvSpPr>
          <p:cNvPr id="49" name="AutoShape 25">
            <a:extLst>
              <a:ext uri="{FF2B5EF4-FFF2-40B4-BE49-F238E27FC236}">
                <a16:creationId xmlns:a16="http://schemas.microsoft.com/office/drawing/2014/main" id="{0BD2EE63-FF60-6E36-75E1-60B333E15C3F}"/>
              </a:ext>
            </a:extLst>
          </p:cNvPr>
          <p:cNvSpPr/>
          <p:nvPr/>
        </p:nvSpPr>
        <p:spPr>
          <a:xfrm>
            <a:off x="9779000" y="2667000"/>
            <a:ext cx="1778000" cy="3810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ctr" anchorCtr="0"/>
          <a:lstStyle/>
          <a:p>
            <a:pPr indent="0" algn="ctr">
              <a:lnSpc>
                <a:spcPct val="125000"/>
              </a:lnSpc>
              <a:defRPr/>
            </a:pPr>
            <a:r>
              <a:rPr lang="en-US" sz="1800" b="1" i="0" u="none" strike="noStrike" dirty="0">
                <a:solidFill>
                  <a:srgbClr val="9D1E21"/>
                </a:solidFill>
                <a:latin typeface="Noto Sans SC"/>
                <a:ea typeface="Noto Sans SC"/>
                <a:cs typeface="Noto Sans SC"/>
                <a:sym typeface="Noto Sans SC"/>
              </a:rPr>
              <a:t>05</a:t>
            </a:r>
            <a:r>
              <a:rPr lang="zh-CN" altLang="en-US" sz="1800" b="1" i="0" u="none" strike="noStrike" dirty="0">
                <a:solidFill>
                  <a:srgbClr val="9D1E21"/>
                </a:solidFill>
                <a:latin typeface="Noto Sans SC"/>
                <a:ea typeface="Noto Sans SC"/>
                <a:cs typeface="Noto Sans SC"/>
                <a:sym typeface="Noto Sans SC"/>
              </a:rPr>
              <a:t>结果输出</a:t>
            </a:r>
            <a:endParaRPr lang="en-US" sz="1100" dirty="0">
              <a:solidFill>
                <a:srgbClr val="9D1E21"/>
              </a:solidFill>
            </a:endParaRPr>
          </a:p>
        </p:txBody>
      </p:sp>
      <p:cxnSp>
        <p:nvCxnSpPr>
          <p:cNvPr id="52" name="Connector 26">
            <a:extLst>
              <a:ext uri="{FF2B5EF4-FFF2-40B4-BE49-F238E27FC236}">
                <a16:creationId xmlns:a16="http://schemas.microsoft.com/office/drawing/2014/main" id="{43280435-889B-0B9E-C95B-5BC9B6DD27DE}"/>
              </a:ext>
            </a:extLst>
          </p:cNvPr>
          <p:cNvCxnSpPr/>
          <p:nvPr/>
        </p:nvCxnSpPr>
        <p:spPr>
          <a:xfrm rot="-28647">
            <a:off x="9906026" y="3105150"/>
            <a:ext cx="1524000" cy="12700"/>
          </a:xfrm>
          <a:prstGeom prst="line">
            <a:avLst/>
          </a:prstGeom>
          <a:solidFill>
            <a:srgbClr val="DEE0E3">
              <a:alpha val="100000"/>
            </a:srgbClr>
          </a:solidFill>
          <a:ln w="12700" cap="flat" cmpd="sng">
            <a:solidFill>
              <a:srgbClr val="9D1E21">
                <a:alpha val="50000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3" name="AutoShape 27">
            <a:extLst>
              <a:ext uri="{FF2B5EF4-FFF2-40B4-BE49-F238E27FC236}">
                <a16:creationId xmlns:a16="http://schemas.microsoft.com/office/drawing/2014/main" id="{8A4B6346-1360-C31D-5D06-210071D77099}"/>
              </a:ext>
            </a:extLst>
          </p:cNvPr>
          <p:cNvSpPr/>
          <p:nvPr/>
        </p:nvSpPr>
        <p:spPr>
          <a:xfrm>
            <a:off x="9779000" y="3238500"/>
            <a:ext cx="1778000" cy="25400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ctr" anchorCtr="0"/>
          <a:lstStyle/>
          <a:p>
            <a:pPr algn="just">
              <a:lnSpc>
                <a:spcPct val="108333"/>
              </a:lnSpc>
              <a:defRPr/>
            </a:pPr>
            <a:r>
              <a:rPr lang="zh-CN" altLang="en-US" sz="1600" dirty="0">
                <a:solidFill>
                  <a:schemeClr val="accent3">
                    <a:lumMod val="50000"/>
                  </a:schemeClr>
                </a:solidFill>
              </a:rPr>
              <a:t>生成</a:t>
            </a:r>
            <a:r>
              <a:rPr lang="en-US" altLang="zh-CN" sz="1600" dirty="0">
                <a:solidFill>
                  <a:schemeClr val="accent3">
                    <a:lumMod val="50000"/>
                  </a:schemeClr>
                </a:solidFill>
              </a:rPr>
              <a:t>PNG</a:t>
            </a:r>
            <a:r>
              <a:rPr lang="zh-CN" altLang="en-US" sz="1600" dirty="0">
                <a:solidFill>
                  <a:schemeClr val="accent3">
                    <a:lumMod val="50000"/>
                  </a:schemeClr>
                </a:solidFill>
              </a:rPr>
              <a:t>图片、</a:t>
            </a:r>
            <a:r>
              <a:rPr lang="en-US" altLang="zh-CN" sz="1600" dirty="0">
                <a:solidFill>
                  <a:schemeClr val="accent3">
                    <a:lumMod val="50000"/>
                  </a:schemeClr>
                </a:solidFill>
              </a:rPr>
              <a:t>CSV</a:t>
            </a:r>
            <a:r>
              <a:rPr lang="zh-CN" altLang="en-US" sz="1600" dirty="0">
                <a:solidFill>
                  <a:schemeClr val="accent3">
                    <a:lumMod val="50000"/>
                  </a:schemeClr>
                </a:solidFill>
              </a:rPr>
              <a:t>数据表格及</a:t>
            </a:r>
            <a:r>
              <a:rPr lang="en-US" altLang="zh-CN" sz="1600" dirty="0">
                <a:solidFill>
                  <a:schemeClr val="accent3">
                    <a:lumMod val="50000"/>
                  </a:schemeClr>
                </a:solidFill>
              </a:rPr>
              <a:t>TXT</a:t>
            </a:r>
            <a:r>
              <a:rPr lang="zh-CN" altLang="en-US" sz="1600" dirty="0">
                <a:solidFill>
                  <a:schemeClr val="accent3">
                    <a:lumMod val="50000"/>
                  </a:schemeClr>
                </a:solidFill>
              </a:rPr>
              <a:t>文本报告，满足多维度的交付需求。</a:t>
            </a:r>
          </a:p>
          <a:p>
            <a:pPr indent="0" algn="just">
              <a:lnSpc>
                <a:spcPct val="108333"/>
              </a:lnSpc>
              <a:defRPr/>
            </a:pPr>
            <a:endParaRPr lang="en-US" sz="1400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5C84591-58CD-3249-48A2-D9E68807B5EE}"/>
              </a:ext>
            </a:extLst>
          </p:cNvPr>
          <p:cNvSpPr txBox="1"/>
          <p:nvPr/>
        </p:nvSpPr>
        <p:spPr>
          <a:xfrm>
            <a:off x="11754485" y="6430010"/>
            <a:ext cx="379730" cy="427990"/>
          </a:xfrm>
          <a:prstGeom prst="rect">
            <a:avLst/>
          </a:prstGeom>
        </p:spPr>
        <p:txBody>
          <a:bodyPr>
            <a:noAutofit/>
            <a:extLst>
              <a:ext uri="{4A0BC546-FE56-4ADE-93B0-CB8AF2F6F144}">
                <wpsdc:textFrameExt xmlns="" xmlns:wpsdc="http://www.wps.cn/officeDocument/2022/drawingmlCustomData" type="text"/>
              </a:ext>
            </a:extLst>
          </a:bodyPr>
          <a:lstStyle/>
          <a:p>
            <a:pPr algn="l"/>
            <a:r>
              <a:rPr lang="en-US" altLang="zh-C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93115" y="307975"/>
            <a:ext cx="2245360" cy="76517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r>
              <a:rPr lang="zh-CN" altLang="en-US" sz="2670" b="1" dirty="0">
                <a:solidFill>
                  <a:srgbClr val="9D1E2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专业样式设置</a:t>
            </a:r>
          </a:p>
        </p:txBody>
      </p:sp>
      <p:pic>
        <p:nvPicPr>
          <p:cNvPr id="3" name="图片 2" descr="北京大学深圳研究生院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3956" y="261801"/>
            <a:ext cx="2491740" cy="483235"/>
          </a:xfrm>
          <a:prstGeom prst="rect">
            <a:avLst/>
          </a:prstGeom>
        </p:spPr>
      </p:pic>
      <p:grpSp>
        <p:nvGrpSpPr>
          <p:cNvPr id="4" name="组合 7"/>
          <p:cNvGrpSpPr/>
          <p:nvPr/>
        </p:nvGrpSpPr>
        <p:grpSpPr>
          <a:xfrm>
            <a:off x="873903" y="850309"/>
            <a:ext cx="1433417" cy="104407"/>
            <a:chOff x="2952867" y="1777704"/>
            <a:chExt cx="6336704" cy="38400"/>
          </a:xfrm>
        </p:grpSpPr>
        <p:sp>
          <p:nvSpPr>
            <p:cNvPr id="5" name="矩形 4"/>
            <p:cNvSpPr/>
            <p:nvPr/>
          </p:nvSpPr>
          <p:spPr>
            <a:xfrm>
              <a:off x="6121219" y="1777704"/>
              <a:ext cx="3168352" cy="38400"/>
            </a:xfrm>
            <a:prstGeom prst="rect">
              <a:avLst/>
            </a:prstGeom>
            <a:solidFill>
              <a:srgbClr val="9D1E21"/>
            </a:solidFill>
            <a:ln>
              <a:solidFill>
                <a:srgbClr val="9D1E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2952867" y="1777704"/>
              <a:ext cx="3168352" cy="38400"/>
            </a:xfrm>
            <a:prstGeom prst="rect">
              <a:avLst/>
            </a:prstGeom>
            <a:solidFill>
              <a:srgbClr val="9D1E21"/>
            </a:solidFill>
            <a:ln>
              <a:solidFill>
                <a:srgbClr val="9D1E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</p:grpSp>
      <p:pic>
        <p:nvPicPr>
          <p:cNvPr id="40" name="Picture 2" descr="D:\李惠君\2019年-4月\041701.jpg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75" t="35970" b="29992"/>
          <a:stretch>
            <a:fillRect/>
          </a:stretch>
        </p:blipFill>
        <p:spPr bwMode="auto">
          <a:xfrm>
            <a:off x="9605074" y="1210251"/>
            <a:ext cx="2819400" cy="2334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文本框 40"/>
          <p:cNvSpPr txBox="1"/>
          <p:nvPr/>
        </p:nvSpPr>
        <p:spPr>
          <a:xfrm>
            <a:off x="695595" y="1147697"/>
            <a:ext cx="10873197" cy="9220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en-US" altLang="zh-CN" sz="1800" b="1" dirty="0">
                <a:solidFill>
                  <a:prstClr val="black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1. </a:t>
            </a:r>
            <a:r>
              <a:rPr lang="zh-CN" altLang="en-US" sz="1800" b="1" dirty="0">
                <a:solidFill>
                  <a:prstClr val="black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设置全局样式</a:t>
            </a:r>
          </a:p>
          <a:p>
            <a:pPr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en-US" altLang="zh-CN" sz="1800" dirty="0">
                <a:solidFill>
                  <a:prstClr val="black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         </a:t>
            </a:r>
            <a:r>
              <a:rPr lang="zh-CN" altLang="en-US" sz="1800" dirty="0">
                <a:solidFill>
                  <a:prstClr val="black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采用</a:t>
            </a:r>
            <a:r>
              <a:rPr lang="en-US" altLang="zh-CN" sz="1800" dirty="0">
                <a:solidFill>
                  <a:prstClr val="black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 whitegrid </a:t>
            </a:r>
            <a:r>
              <a:rPr lang="zh-CN" altLang="en-US" sz="1800" dirty="0">
                <a:solidFill>
                  <a:prstClr val="black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风格构建清爽底色，结合</a:t>
            </a:r>
            <a:r>
              <a:rPr lang="en-US" altLang="zh-CN" sz="1800" dirty="0">
                <a:solidFill>
                  <a:prstClr val="black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 HUSL </a:t>
            </a:r>
            <a:r>
              <a:rPr lang="zh-CN" altLang="en-US" sz="1800" dirty="0">
                <a:solidFill>
                  <a:prstClr val="black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循环色系确保各类别在视觉上的亮度和对比度完全均衡。</a:t>
            </a:r>
          </a:p>
        </p:txBody>
      </p:sp>
      <p:sp>
        <p:nvSpPr>
          <p:cNvPr id="43" name="文本框 42"/>
          <p:cNvSpPr txBox="1"/>
          <p:nvPr/>
        </p:nvSpPr>
        <p:spPr>
          <a:xfrm>
            <a:off x="695595" y="1997084"/>
            <a:ext cx="10684511" cy="9220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en-US" altLang="zh-CN" sz="1800" b="1" dirty="0">
                <a:solidFill>
                  <a:prstClr val="black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2. </a:t>
            </a:r>
            <a:r>
              <a:rPr lang="zh-CN" altLang="en-US" sz="1800" b="1" dirty="0">
                <a:solidFill>
                  <a:prstClr val="black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设置图表规范标准</a:t>
            </a:r>
            <a:endParaRPr lang="en-US" altLang="zh-CN" sz="1800" b="1" dirty="0">
              <a:solidFill>
                <a:prstClr val="black"/>
              </a:solidFill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800" dirty="0">
                <a:solidFill>
                  <a:prstClr val="black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         </a:t>
            </a:r>
            <a:r>
              <a:rPr lang="zh-CN" altLang="en-US" sz="1800" dirty="0">
                <a:solidFill>
                  <a:prstClr val="black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通过全局参数精修（</a:t>
            </a:r>
            <a:r>
              <a:rPr lang="en-US" altLang="zh-CN" sz="1800" dirty="0">
                <a:solidFill>
                  <a:prstClr val="black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rcParams</a:t>
            </a:r>
            <a:r>
              <a:rPr lang="zh-CN" altLang="en-US" sz="1800" dirty="0">
                <a:solidFill>
                  <a:prstClr val="black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）统一设置字体、标题、坐标轴及图例的显示规格。</a:t>
            </a:r>
          </a:p>
        </p:txBody>
      </p:sp>
      <p:sp>
        <p:nvSpPr>
          <p:cNvPr id="47" name="文本框 46"/>
          <p:cNvSpPr txBox="1"/>
          <p:nvPr/>
        </p:nvSpPr>
        <p:spPr>
          <a:xfrm>
            <a:off x="699405" y="2872969"/>
            <a:ext cx="10873197" cy="9220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en-US" altLang="zh-CN" sz="1800" b="1" dirty="0">
                <a:solidFill>
                  <a:prstClr val="black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3. </a:t>
            </a:r>
            <a:r>
              <a:rPr lang="zh-CN" altLang="en-US" sz="1800" b="1" dirty="0">
                <a:solidFill>
                  <a:prstClr val="black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设置专业配色方案</a:t>
            </a:r>
          </a:p>
          <a:p>
            <a:pPr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en-US" altLang="zh-CN" sz="1800" dirty="0">
                <a:solidFill>
                  <a:prstClr val="black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         </a:t>
            </a:r>
            <a:r>
              <a:rPr lang="zh-CN" altLang="en-US" sz="1800" dirty="0">
                <a:solidFill>
                  <a:prstClr val="black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预设标准色卡，采用标准的红蓝/冷暖色调方案，确保多维分析结果的视觉连贯性。</a:t>
            </a:r>
            <a:endParaRPr lang="zh-CN" altLang="en-US" sz="1800" b="1" dirty="0">
              <a:solidFill>
                <a:prstClr val="black"/>
              </a:solidFill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95593" y="3750103"/>
            <a:ext cx="10873197" cy="9220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en-US" altLang="zh-CN" sz="1800" b="1" dirty="0">
                <a:solidFill>
                  <a:prstClr val="black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4. </a:t>
            </a:r>
            <a:r>
              <a:rPr lang="zh-CN" altLang="en-US" sz="1800" b="1" dirty="0">
                <a:solidFill>
                  <a:prstClr val="black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环境初始化</a:t>
            </a:r>
          </a:p>
          <a:p>
            <a:pPr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en-US" altLang="zh-CN" sz="1800" dirty="0">
                <a:solidFill>
                  <a:prstClr val="black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        </a:t>
            </a:r>
            <a:r>
              <a:rPr lang="zh-CN" altLang="en-US" sz="1800" dirty="0">
                <a:solidFill>
                  <a:prstClr val="black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创建标准化成果导出目录，实现可视化成果的规范化管理。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670193" y="4643972"/>
            <a:ext cx="10684511" cy="13379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en-US" altLang="zh-CN" sz="1800" b="1" dirty="0">
                <a:solidFill>
                  <a:prstClr val="black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5. </a:t>
            </a:r>
            <a:r>
              <a:rPr lang="zh-CN" altLang="en-US" sz="1800" b="1" dirty="0">
                <a:solidFill>
                  <a:prstClr val="black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设置调用驱动</a:t>
            </a:r>
          </a:p>
          <a:p>
            <a:pPr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en-US" altLang="zh-CN" sz="1800" dirty="0">
                <a:solidFill>
                  <a:prstClr val="black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        </a:t>
            </a:r>
            <a:r>
              <a:rPr lang="zh-CN" altLang="en-US" sz="1800" dirty="0">
                <a:solidFill>
                  <a:prstClr val="black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自动提取样本名称，统计样本数量，并通过</a:t>
            </a:r>
            <a:r>
              <a:rPr lang="en-US" altLang="zh-CN" sz="1800" dirty="0">
                <a:solidFill>
                  <a:prstClr val="black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 n_samples // 2 </a:t>
            </a:r>
            <a:r>
              <a:rPr lang="zh-CN" altLang="en-US" sz="1800" dirty="0">
                <a:solidFill>
                  <a:prstClr val="black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自动将样本划分为对照组（</a:t>
            </a:r>
            <a:r>
              <a:rPr lang="en-US" altLang="zh-CN" sz="1800" dirty="0">
                <a:solidFill>
                  <a:prstClr val="black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Control</a:t>
            </a:r>
            <a:r>
              <a:rPr lang="zh-CN" altLang="en-US" sz="1800" dirty="0">
                <a:solidFill>
                  <a:prstClr val="black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）和处理组（</a:t>
            </a:r>
            <a:r>
              <a:rPr lang="en-US" altLang="zh-CN" sz="1800" dirty="0">
                <a:solidFill>
                  <a:prstClr val="black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Treated</a:t>
            </a:r>
            <a:r>
              <a:rPr lang="zh-CN" altLang="en-US" sz="1800" dirty="0">
                <a:solidFill>
                  <a:prstClr val="black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），为后续的分组对比绘图做准备使用。 </a:t>
            </a:r>
            <a:endParaRPr lang="en-US" altLang="zh-CN" sz="1800" dirty="0">
              <a:solidFill>
                <a:prstClr val="black"/>
              </a:solidFill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1754485" y="6430010"/>
            <a:ext cx="379730" cy="427990"/>
          </a:xfrm>
          <a:prstGeom prst="rect">
            <a:avLst/>
          </a:prstGeom>
        </p:spPr>
        <p:txBody>
          <a:bodyPr>
            <a:noAutofit/>
            <a:extLst>
              <a:ext uri="{4A0BC546-FE56-4ADE-93B0-CB8AF2F6F144}">
                <wpsdc:textFrameExt xmlns="" xmlns:wpsdc="http://www.wps.cn/officeDocument/2022/drawingmlCustomData" type="text"/>
              </a:ext>
            </a:extLst>
          </a:bodyPr>
          <a:lstStyle/>
          <a:p>
            <a:pPr algn="l"/>
            <a:r>
              <a:rPr lang="en-US" altLang="zh-C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93115" y="307975"/>
            <a:ext cx="2397760" cy="501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670" b="1" dirty="0">
                <a:solidFill>
                  <a:srgbClr val="9D1E2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计算差异表达</a:t>
            </a:r>
          </a:p>
        </p:txBody>
      </p:sp>
      <p:pic>
        <p:nvPicPr>
          <p:cNvPr id="3" name="图片 2" descr="北京大学深圳研究生院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3956" y="261801"/>
            <a:ext cx="2491740" cy="483235"/>
          </a:xfrm>
          <a:prstGeom prst="rect">
            <a:avLst/>
          </a:prstGeom>
        </p:spPr>
      </p:pic>
      <p:grpSp>
        <p:nvGrpSpPr>
          <p:cNvPr id="4" name="组合 7"/>
          <p:cNvGrpSpPr/>
          <p:nvPr/>
        </p:nvGrpSpPr>
        <p:grpSpPr>
          <a:xfrm>
            <a:off x="873903" y="850309"/>
            <a:ext cx="1707372" cy="89959"/>
            <a:chOff x="2952867" y="1777704"/>
            <a:chExt cx="6336704" cy="38400"/>
          </a:xfrm>
        </p:grpSpPr>
        <p:sp>
          <p:nvSpPr>
            <p:cNvPr id="5" name="矩形 4"/>
            <p:cNvSpPr/>
            <p:nvPr/>
          </p:nvSpPr>
          <p:spPr>
            <a:xfrm>
              <a:off x="6121219" y="1777704"/>
              <a:ext cx="3168352" cy="38400"/>
            </a:xfrm>
            <a:prstGeom prst="rect">
              <a:avLst/>
            </a:prstGeom>
            <a:solidFill>
              <a:srgbClr val="9D1E21"/>
            </a:solidFill>
            <a:ln>
              <a:solidFill>
                <a:srgbClr val="9D1E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2952867" y="1777704"/>
              <a:ext cx="3168352" cy="38400"/>
            </a:xfrm>
            <a:prstGeom prst="rect">
              <a:avLst/>
            </a:prstGeom>
            <a:solidFill>
              <a:srgbClr val="9D1E21"/>
            </a:solidFill>
            <a:ln>
              <a:solidFill>
                <a:srgbClr val="9D1E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</p:grpSp>
      <p:pic>
        <p:nvPicPr>
          <p:cNvPr id="40" name="Picture 2" descr="D:\李惠君\2019年-4月\041701.jpg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75" t="35970" b="29992"/>
          <a:stretch>
            <a:fillRect/>
          </a:stretch>
        </p:blipFill>
        <p:spPr bwMode="auto">
          <a:xfrm>
            <a:off x="9605074" y="1210251"/>
            <a:ext cx="2819400" cy="2334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文本框 10"/>
          <p:cNvSpPr txBox="1"/>
          <p:nvPr/>
        </p:nvSpPr>
        <p:spPr>
          <a:xfrm>
            <a:off x="695595" y="1147697"/>
            <a:ext cx="10873197" cy="9220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en-US" altLang="zh-CN" sz="1800" b="1" dirty="0">
                <a:solidFill>
                  <a:prstClr val="black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1. </a:t>
            </a:r>
            <a:r>
              <a:rPr lang="zh-CN" altLang="en-US" sz="1800" b="1" dirty="0">
                <a:solidFill>
                  <a:prstClr val="black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均值计算</a:t>
            </a:r>
          </a:p>
          <a:p>
            <a:pPr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en-US" altLang="zh-CN" sz="1800" dirty="0">
                <a:solidFill>
                  <a:prstClr val="black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         </a:t>
            </a:r>
            <a:r>
              <a:rPr lang="zh-CN" altLang="en-US" sz="1800" dirty="0">
                <a:solidFill>
                  <a:prstClr val="black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计算对照组和处理组的平均表达量。</a:t>
            </a:r>
          </a:p>
        </p:txBody>
      </p:sp>
      <p:sp>
        <p:nvSpPr>
          <p:cNvPr id="43" name="文本框 42"/>
          <p:cNvSpPr txBox="1"/>
          <p:nvPr/>
        </p:nvSpPr>
        <p:spPr>
          <a:xfrm>
            <a:off x="695595" y="1997084"/>
            <a:ext cx="10684511" cy="13379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en-US" altLang="zh-CN" sz="1800" b="1" dirty="0">
                <a:solidFill>
                  <a:prstClr val="black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2. </a:t>
            </a:r>
            <a:r>
              <a:rPr lang="zh-CN" altLang="en-US" sz="1800" b="1" dirty="0">
                <a:solidFill>
                  <a:prstClr val="black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差异倍数计算（</a:t>
            </a:r>
            <a:r>
              <a:rPr lang="en-US" altLang="zh-CN" sz="1800" b="1" dirty="0">
                <a:solidFill>
                  <a:prstClr val="black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log</a:t>
            </a:r>
            <a:r>
              <a:rPr lang="en-US" altLang="zh-CN" sz="1800" b="1" baseline="-25000" dirty="0">
                <a:solidFill>
                  <a:prstClr val="black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2</a:t>
            </a:r>
            <a:r>
              <a:rPr lang="en-US" altLang="zh-CN" sz="1800" b="1" dirty="0">
                <a:solidFill>
                  <a:prstClr val="black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FC</a:t>
            </a:r>
            <a:r>
              <a:rPr lang="zh-CN" altLang="en-US" sz="1800" b="1" dirty="0">
                <a:solidFill>
                  <a:prstClr val="black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）</a:t>
            </a:r>
          </a:p>
          <a:p>
            <a:pPr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en-US" altLang="zh-CN" sz="1800" dirty="0">
                <a:solidFill>
                  <a:prstClr val="black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         </a:t>
            </a:r>
            <a:r>
              <a:rPr lang="zh-CN" altLang="en-US" sz="1800" dirty="0">
                <a:solidFill>
                  <a:prstClr val="black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通过</a:t>
            </a:r>
            <a:r>
              <a:rPr lang="en-US" altLang="zh-CN" sz="1800" dirty="0">
                <a:solidFill>
                  <a:prstClr val="black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log2fc = np.log2((treated_means + 1) / (control_means + 1))</a:t>
            </a:r>
            <a:r>
              <a:rPr lang="zh-CN" altLang="en-US" sz="1800" dirty="0">
                <a:solidFill>
                  <a:prstClr val="black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对数化处理，使数据的变化量在正负方向上具有对称性，并且进行了平滑处理，有效防止了分母为零导致的计算异常。</a:t>
            </a:r>
          </a:p>
        </p:txBody>
      </p:sp>
      <p:sp>
        <p:nvSpPr>
          <p:cNvPr id="47" name="文本框 46"/>
          <p:cNvSpPr txBox="1"/>
          <p:nvPr/>
        </p:nvSpPr>
        <p:spPr>
          <a:xfrm>
            <a:off x="740045" y="3335249"/>
            <a:ext cx="10873197" cy="13379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en-US" altLang="zh-CN" sz="1800" b="1" dirty="0">
                <a:solidFill>
                  <a:prstClr val="black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3. </a:t>
            </a:r>
            <a:r>
              <a:rPr lang="zh-CN" altLang="en-US" sz="1800" b="1" dirty="0">
                <a:solidFill>
                  <a:prstClr val="black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显著性评估（</a:t>
            </a:r>
            <a:r>
              <a:rPr lang="en-US" altLang="zh-CN" sz="1800" b="1" dirty="0">
                <a:solidFill>
                  <a:prstClr val="black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P-value</a:t>
            </a:r>
            <a:r>
              <a:rPr lang="zh-CN" altLang="en-US" sz="1800" b="1" dirty="0">
                <a:solidFill>
                  <a:prstClr val="black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）</a:t>
            </a:r>
          </a:p>
          <a:p>
            <a:pPr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en-US" altLang="zh-CN" sz="1800" dirty="0">
                <a:solidFill>
                  <a:prstClr val="black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        pvals = np.exp(-np.abs(log2fc) * 1.5) + np.random.normal(0, 0.005, len(log2fc))</a:t>
            </a:r>
            <a:r>
              <a:rPr lang="zh-CN" altLang="en-US" sz="1800" dirty="0">
                <a:solidFill>
                  <a:prstClr val="black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模拟计算</a:t>
            </a:r>
            <a:r>
              <a:rPr lang="en-US" altLang="zh-CN" sz="1800" dirty="0">
                <a:solidFill>
                  <a:prstClr val="black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P</a:t>
            </a:r>
            <a:r>
              <a:rPr lang="zh-CN" altLang="en-US" sz="1800" dirty="0">
                <a:solidFill>
                  <a:prstClr val="black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值衡量差异的可信度，并取其负对数为后续绘图做准备。</a:t>
            </a:r>
            <a:endParaRPr lang="zh-CN" altLang="en-US" sz="1800" b="1" dirty="0">
              <a:solidFill>
                <a:prstClr val="black"/>
              </a:solidFill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61635" y="4640809"/>
            <a:ext cx="10873197" cy="17532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en-US" altLang="zh-CN" sz="1800" b="1" dirty="0">
                <a:solidFill>
                  <a:prstClr val="black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4. </a:t>
            </a:r>
            <a:r>
              <a:rPr lang="zh-CN" altLang="en-US" sz="1800" b="1" dirty="0">
                <a:solidFill>
                  <a:prstClr val="black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多重阈值筛选与分类</a:t>
            </a:r>
          </a:p>
          <a:p>
            <a:pPr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en-US" altLang="zh-CN" sz="1800" dirty="0">
                <a:solidFill>
                  <a:prstClr val="black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     </a:t>
            </a:r>
            <a:r>
              <a:rPr lang="zh-CN" altLang="en-US" sz="1800" dirty="0">
                <a:solidFill>
                  <a:prstClr val="black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   Up (显著上调)：P &lt; 0.05</a:t>
            </a:r>
            <a:r>
              <a:rPr lang="en-US" altLang="zh-CN" sz="1800" dirty="0">
                <a:solidFill>
                  <a:prstClr val="black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 </a:t>
            </a:r>
            <a:r>
              <a:rPr lang="zh-CN" altLang="en-US" sz="1800" dirty="0">
                <a:solidFill>
                  <a:prstClr val="black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且 log</a:t>
            </a:r>
            <a:r>
              <a:rPr lang="zh-CN" altLang="en-US" sz="1800" baseline="-25000" dirty="0">
                <a:solidFill>
                  <a:prstClr val="black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2</a:t>
            </a:r>
            <a:r>
              <a:rPr lang="zh-CN" altLang="en-US" sz="1800" dirty="0">
                <a:solidFill>
                  <a:prstClr val="black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FC &gt; 1；</a:t>
            </a:r>
          </a:p>
          <a:p>
            <a:pPr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en-US" altLang="zh-CN" sz="1800" dirty="0">
                <a:solidFill>
                  <a:prstClr val="black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        </a:t>
            </a:r>
            <a:r>
              <a:rPr lang="zh-CN" altLang="en-US" sz="1800" dirty="0">
                <a:solidFill>
                  <a:prstClr val="black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Down (显著下调)：P &lt; 0.05 且 log</a:t>
            </a:r>
            <a:r>
              <a:rPr lang="zh-CN" altLang="en-US" sz="1800" baseline="-25000" dirty="0">
                <a:solidFill>
                  <a:prstClr val="black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2</a:t>
            </a:r>
            <a:r>
              <a:rPr lang="zh-CN" altLang="en-US" sz="1800" dirty="0">
                <a:solidFill>
                  <a:prstClr val="black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FC &lt; -1；</a:t>
            </a:r>
          </a:p>
          <a:p>
            <a:pPr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zh-CN" altLang="en-US" sz="1800" dirty="0">
                <a:solidFill>
                  <a:prstClr val="black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 </a:t>
            </a:r>
            <a:r>
              <a:rPr lang="en-US" altLang="zh-CN" sz="1800" dirty="0">
                <a:solidFill>
                  <a:prstClr val="black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       </a:t>
            </a:r>
            <a:r>
              <a:rPr lang="zh-CN" altLang="en-US" sz="1800" dirty="0">
                <a:solidFill>
                  <a:prstClr val="black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NS (无显著差异)：不符合上述条件的点。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11754485" y="6430010"/>
            <a:ext cx="379730" cy="427990"/>
          </a:xfrm>
          <a:prstGeom prst="rect">
            <a:avLst/>
          </a:prstGeom>
        </p:spPr>
        <p:txBody>
          <a:bodyPr>
            <a:noAutofit/>
            <a:extLst>
              <a:ext uri="{4A0BC546-FE56-4ADE-93B0-CB8AF2F6F144}">
                <wpsdc:textFrameExt xmlns="" xmlns:wpsdc="http://www.wps.cn/officeDocument/2022/drawingmlCustomData" type="text"/>
              </a:ext>
            </a:extLst>
          </a:bodyPr>
          <a:lstStyle/>
          <a:p>
            <a:pPr algn="l"/>
            <a:r>
              <a:rPr lang="en-US" altLang="zh-C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93115" y="307975"/>
            <a:ext cx="2397760" cy="501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670" b="1" dirty="0">
                <a:solidFill>
                  <a:srgbClr val="9D1E2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数据可视化</a:t>
            </a:r>
          </a:p>
        </p:txBody>
      </p:sp>
      <p:pic>
        <p:nvPicPr>
          <p:cNvPr id="3" name="图片 2" descr="北京大学深圳研究生院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3956" y="261801"/>
            <a:ext cx="2491740" cy="483235"/>
          </a:xfrm>
          <a:prstGeom prst="rect">
            <a:avLst/>
          </a:prstGeom>
        </p:spPr>
      </p:pic>
      <p:grpSp>
        <p:nvGrpSpPr>
          <p:cNvPr id="4" name="组合 7"/>
          <p:cNvGrpSpPr/>
          <p:nvPr/>
        </p:nvGrpSpPr>
        <p:grpSpPr>
          <a:xfrm>
            <a:off x="873903" y="850309"/>
            <a:ext cx="1707372" cy="89959"/>
            <a:chOff x="2952867" y="1777704"/>
            <a:chExt cx="6336704" cy="38400"/>
          </a:xfrm>
        </p:grpSpPr>
        <p:sp>
          <p:nvSpPr>
            <p:cNvPr id="5" name="矩形 4"/>
            <p:cNvSpPr/>
            <p:nvPr/>
          </p:nvSpPr>
          <p:spPr>
            <a:xfrm>
              <a:off x="6121219" y="1777704"/>
              <a:ext cx="3168352" cy="38400"/>
            </a:xfrm>
            <a:prstGeom prst="rect">
              <a:avLst/>
            </a:prstGeom>
            <a:solidFill>
              <a:srgbClr val="9D1E21"/>
            </a:solidFill>
            <a:ln>
              <a:solidFill>
                <a:srgbClr val="9D1E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2952867" y="1777704"/>
              <a:ext cx="3168352" cy="38400"/>
            </a:xfrm>
            <a:prstGeom prst="rect">
              <a:avLst/>
            </a:prstGeom>
            <a:solidFill>
              <a:srgbClr val="9D1E21"/>
            </a:solidFill>
            <a:ln>
              <a:solidFill>
                <a:srgbClr val="9D1E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</p:grpSp>
      <p:pic>
        <p:nvPicPr>
          <p:cNvPr id="40" name="Picture 2" descr="D:\李惠君\2019年-4月\041701.jpg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75" t="35970" b="29992"/>
          <a:stretch>
            <a:fillRect/>
          </a:stretch>
        </p:blipFill>
        <p:spPr bwMode="auto">
          <a:xfrm>
            <a:off x="9605074" y="1210251"/>
            <a:ext cx="2819400" cy="2334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矩形 38"/>
          <p:cNvSpPr/>
          <p:nvPr/>
        </p:nvSpPr>
        <p:spPr>
          <a:xfrm>
            <a:off x="532130" y="1210310"/>
            <a:ext cx="4574540" cy="5036820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566420" y="1309370"/>
            <a:ext cx="4802505" cy="123063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charset="0"/>
              <a:buChar char="n"/>
            </a:pPr>
            <a:r>
              <a:rPr lang="zh-CN" altLang="en-US" sz="2000" b="1" dirty="0">
                <a:solidFill>
                  <a:prstClr val="black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表达水平柱状图</a:t>
            </a:r>
          </a:p>
          <a:p>
            <a:pPr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en-US" altLang="zh-CN" sz="1600" dirty="0">
                <a:solidFill>
                  <a:prstClr val="black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print(" </a:t>
            </a:r>
            <a:r>
              <a:rPr lang="zh-CN" altLang="en-US" sz="1600" dirty="0">
                <a:solidFill>
                  <a:prstClr val="black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创建图</a:t>
            </a:r>
            <a:r>
              <a:rPr lang="en-US" altLang="zh-CN" sz="1600" dirty="0">
                <a:solidFill>
                  <a:prstClr val="black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1: </a:t>
            </a:r>
            <a:r>
              <a:rPr lang="zh-CN" altLang="en-US" sz="1600" dirty="0">
                <a:solidFill>
                  <a:prstClr val="black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表达水平柱状图</a:t>
            </a:r>
            <a:r>
              <a:rPr lang="en-US" altLang="zh-CN" sz="1600" dirty="0">
                <a:solidFill>
                  <a:prstClr val="black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...")</a:t>
            </a:r>
          </a:p>
          <a:p>
            <a:pPr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en-US" altLang="zh-CN" sz="1600" dirty="0">
                <a:solidFill>
                  <a:prstClr val="black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    fig1, ax1 = plt.subplots(figsize=(12, 7))</a:t>
            </a:r>
          </a:p>
          <a:p>
            <a:pPr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en-US" altLang="zh-CN" sz="1600" dirty="0">
                <a:solidFill>
                  <a:prstClr val="black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    </a:t>
            </a:r>
          </a:p>
          <a:p>
            <a:pPr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en-US" altLang="zh-CN" sz="1600" dirty="0">
                <a:solidFill>
                  <a:prstClr val="black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    sample_means = expr_df.mean()</a:t>
            </a:r>
          </a:p>
          <a:p>
            <a:pPr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en-US" altLang="zh-CN" sz="1600" dirty="0">
                <a:solidFill>
                  <a:prstClr val="black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    x_pos = np.arange(len(sample_means))</a:t>
            </a:r>
          </a:p>
          <a:p>
            <a:pPr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en-US" altLang="zh-CN" sz="1600" dirty="0">
                <a:solidFill>
                  <a:prstClr val="black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    colors = [COLORS['control'] if 'C' in name else COLORS['treated'] for name in sample_means.index]</a:t>
            </a:r>
          </a:p>
          <a:p>
            <a:pPr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en-US" altLang="zh-CN" sz="1600" dirty="0">
                <a:solidFill>
                  <a:prstClr val="black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    </a:t>
            </a:r>
          </a:p>
          <a:p>
            <a:pPr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en-US" altLang="zh-CN" sz="1600" dirty="0">
                <a:solidFill>
                  <a:prstClr val="black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    bars = ax1.bar(x_pos, sample_means.values, color=colors, edgecolor='black', </a:t>
            </a:r>
          </a:p>
          <a:p>
            <a:pPr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en-US" altLang="zh-CN" sz="1600" dirty="0">
                <a:solidFill>
                  <a:prstClr val="black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                   linewidth=1.2, alpha=0.85, width=0.7)</a:t>
            </a:r>
          </a:p>
        </p:txBody>
      </p:sp>
      <p:pic>
        <p:nvPicPr>
          <p:cNvPr id="9" name="图片 8" descr="1_Expression_Levels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8925" y="1910715"/>
            <a:ext cx="6293615" cy="3636000"/>
          </a:xfrm>
          <a:prstGeom prst="rect">
            <a:avLst/>
          </a:prstGeom>
          <a:effectLst/>
          <a:scene3d>
            <a:camera prst="obliqueTopRight"/>
            <a:lightRig rig="threePt" dir="t"/>
          </a:scene3d>
        </p:spPr>
      </p:pic>
      <p:sp>
        <p:nvSpPr>
          <p:cNvPr id="11" name="文本框 10"/>
          <p:cNvSpPr txBox="1"/>
          <p:nvPr/>
        </p:nvSpPr>
        <p:spPr>
          <a:xfrm>
            <a:off x="11754485" y="6430010"/>
            <a:ext cx="379730" cy="427990"/>
          </a:xfrm>
          <a:prstGeom prst="rect">
            <a:avLst/>
          </a:prstGeom>
        </p:spPr>
        <p:txBody>
          <a:bodyPr>
            <a:noAutofit/>
            <a:extLst>
              <a:ext uri="{4A0BC546-FE56-4ADE-93B0-CB8AF2F6F144}">
                <wpsdc:textFrameExt xmlns="" xmlns:wpsdc="http://www.wps.cn/officeDocument/2022/drawingmlCustomData" type="text"/>
              </a:ext>
            </a:extLst>
          </a:bodyPr>
          <a:lstStyle/>
          <a:p>
            <a:pPr algn="l"/>
            <a:r>
              <a:rPr lang="en-US" altLang="zh-C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93115" y="307975"/>
            <a:ext cx="2397760" cy="501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670" b="1" dirty="0">
                <a:solidFill>
                  <a:srgbClr val="9D1E2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数据可视化</a:t>
            </a:r>
          </a:p>
        </p:txBody>
      </p:sp>
      <p:pic>
        <p:nvPicPr>
          <p:cNvPr id="3" name="图片 2" descr="北京大学深圳研究生院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3956" y="261801"/>
            <a:ext cx="2491740" cy="483235"/>
          </a:xfrm>
          <a:prstGeom prst="rect">
            <a:avLst/>
          </a:prstGeom>
        </p:spPr>
      </p:pic>
      <p:grpSp>
        <p:nvGrpSpPr>
          <p:cNvPr id="4" name="组合 7"/>
          <p:cNvGrpSpPr/>
          <p:nvPr/>
        </p:nvGrpSpPr>
        <p:grpSpPr>
          <a:xfrm>
            <a:off x="873903" y="850309"/>
            <a:ext cx="1707372" cy="89959"/>
            <a:chOff x="2952867" y="1777704"/>
            <a:chExt cx="6336704" cy="38400"/>
          </a:xfrm>
        </p:grpSpPr>
        <p:sp>
          <p:nvSpPr>
            <p:cNvPr id="5" name="矩形 4"/>
            <p:cNvSpPr/>
            <p:nvPr/>
          </p:nvSpPr>
          <p:spPr>
            <a:xfrm>
              <a:off x="6121219" y="1777704"/>
              <a:ext cx="3168352" cy="38400"/>
            </a:xfrm>
            <a:prstGeom prst="rect">
              <a:avLst/>
            </a:prstGeom>
            <a:solidFill>
              <a:srgbClr val="9D1E21"/>
            </a:solidFill>
            <a:ln>
              <a:solidFill>
                <a:srgbClr val="9D1E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2952867" y="1777704"/>
              <a:ext cx="3168352" cy="38400"/>
            </a:xfrm>
            <a:prstGeom prst="rect">
              <a:avLst/>
            </a:prstGeom>
            <a:solidFill>
              <a:srgbClr val="9D1E21"/>
            </a:solidFill>
            <a:ln>
              <a:solidFill>
                <a:srgbClr val="9D1E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</p:grpSp>
      <p:pic>
        <p:nvPicPr>
          <p:cNvPr id="40" name="Picture 2" descr="D:\李惠君\2019年-4月\041701.jpg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75" t="35970" b="29992"/>
          <a:stretch>
            <a:fillRect/>
          </a:stretch>
        </p:blipFill>
        <p:spPr bwMode="auto">
          <a:xfrm>
            <a:off x="9605074" y="1210251"/>
            <a:ext cx="2819400" cy="2334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矩形 38"/>
          <p:cNvSpPr/>
          <p:nvPr/>
        </p:nvSpPr>
        <p:spPr>
          <a:xfrm>
            <a:off x="532130" y="1089025"/>
            <a:ext cx="4864100" cy="5590540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566420" y="1237615"/>
            <a:ext cx="4802505" cy="123063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charset="0"/>
              <a:buChar char="n"/>
            </a:pPr>
            <a:r>
              <a:rPr lang="zh-CN" altLang="en-US" sz="2000" b="1" dirty="0">
                <a:solidFill>
                  <a:prstClr val="black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样本相关性热图</a:t>
            </a:r>
          </a:p>
          <a:p>
            <a:pPr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en-US" altLang="zh-CN" sz="1600" dirty="0">
                <a:solidFill>
                  <a:prstClr val="black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print(" </a:t>
            </a:r>
            <a:r>
              <a:rPr lang="zh-CN" altLang="en-US" sz="1600" dirty="0">
                <a:solidFill>
                  <a:prstClr val="black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创建图</a:t>
            </a:r>
            <a:r>
              <a:rPr lang="en-US" altLang="zh-CN" sz="1600" dirty="0">
                <a:solidFill>
                  <a:prstClr val="black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2: </a:t>
            </a:r>
            <a:r>
              <a:rPr lang="zh-CN" altLang="en-US" sz="1600" dirty="0">
                <a:solidFill>
                  <a:prstClr val="black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样本相关性热图</a:t>
            </a:r>
            <a:r>
              <a:rPr lang="en-US" altLang="zh-CN" sz="1600" dirty="0">
                <a:solidFill>
                  <a:prstClr val="black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...")</a:t>
            </a:r>
          </a:p>
          <a:p>
            <a:pPr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en-US" altLang="zh-CN" sz="1600" dirty="0">
                <a:solidFill>
                  <a:prstClr val="black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    fig2, ax2 = plt.subplots(figsize=(10, 8))</a:t>
            </a:r>
          </a:p>
          <a:p>
            <a:pPr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en-US" altLang="zh-CN" sz="1600" dirty="0">
                <a:solidFill>
                  <a:prstClr val="black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    </a:t>
            </a:r>
          </a:p>
          <a:p>
            <a:pPr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en-US" altLang="zh-CN" sz="1600" dirty="0">
                <a:solidFill>
                  <a:prstClr val="black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    corr_matrix = expr_df.corr()</a:t>
            </a:r>
          </a:p>
          <a:p>
            <a:pPr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en-US" altLang="zh-CN" sz="1600" dirty="0">
                <a:solidFill>
                  <a:prstClr val="black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    </a:t>
            </a:r>
          </a:p>
          <a:p>
            <a:pPr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en-US" altLang="zh-CN" sz="1600" dirty="0">
                <a:solidFill>
                  <a:prstClr val="black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    # </a:t>
            </a:r>
            <a:r>
              <a:rPr lang="zh-CN" altLang="en-US" sz="1600" dirty="0">
                <a:solidFill>
                  <a:prstClr val="black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创建热图</a:t>
            </a:r>
          </a:p>
          <a:p>
            <a:pPr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en-US" altLang="zh-CN" sz="1600" dirty="0">
                <a:solidFill>
                  <a:prstClr val="black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    sns.heatmap(corr_matrix, ax=ax2, cmap='coolwarm', center=0.85, </a:t>
            </a:r>
          </a:p>
          <a:p>
            <a:pPr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en-US" altLang="zh-CN" sz="1600" dirty="0">
                <a:solidFill>
                  <a:prstClr val="black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                square=True, cbar_kws={'label': 'Pearson Correlation', 'shrink': 0.8},</a:t>
            </a:r>
          </a:p>
          <a:p>
            <a:pPr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en-US" altLang="zh-CN" sz="1600" dirty="0">
                <a:solidFill>
                  <a:prstClr val="black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                linewidths=0.8, linecolor='white', annot=False,</a:t>
            </a:r>
          </a:p>
          <a:p>
            <a:pPr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en-US" altLang="zh-CN" sz="1600" dirty="0">
                <a:solidFill>
                  <a:prstClr val="black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                xticklabels=sample_names, yticklabels=sample_names)</a:t>
            </a:r>
          </a:p>
        </p:txBody>
      </p:sp>
      <p:pic>
        <p:nvPicPr>
          <p:cNvPr id="10" name="图片 9" descr="2_Correlation_Heatmap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9865" y="1089025"/>
            <a:ext cx="4775200" cy="5667375"/>
          </a:xfrm>
          <a:prstGeom prst="rect">
            <a:avLst/>
          </a:prstGeom>
          <a:effectLst/>
        </p:spPr>
      </p:pic>
      <p:sp>
        <p:nvSpPr>
          <p:cNvPr id="8" name="文本框 7"/>
          <p:cNvSpPr txBox="1"/>
          <p:nvPr/>
        </p:nvSpPr>
        <p:spPr>
          <a:xfrm>
            <a:off x="11754485" y="6430010"/>
            <a:ext cx="379730" cy="427990"/>
          </a:xfrm>
          <a:prstGeom prst="rect">
            <a:avLst/>
          </a:prstGeom>
        </p:spPr>
        <p:txBody>
          <a:bodyPr>
            <a:noAutofit/>
            <a:extLst>
              <a:ext uri="{4A0BC546-FE56-4ADE-93B0-CB8AF2F6F144}">
                <wpsdc:textFrameExt xmlns="" xmlns:wpsdc="http://www.wps.cn/officeDocument/2022/drawingmlCustomData" type="text"/>
              </a:ext>
            </a:extLst>
          </a:bodyPr>
          <a:lstStyle/>
          <a:p>
            <a:pPr algn="l"/>
            <a:r>
              <a:rPr lang="en-US" altLang="zh-C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93115" y="307975"/>
            <a:ext cx="2397760" cy="501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670" b="1" dirty="0">
                <a:solidFill>
                  <a:srgbClr val="9D1E2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数据可视化</a:t>
            </a:r>
          </a:p>
        </p:txBody>
      </p:sp>
      <p:pic>
        <p:nvPicPr>
          <p:cNvPr id="3" name="图片 2" descr="北京大学深圳研究生院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3956" y="261801"/>
            <a:ext cx="2491740" cy="483235"/>
          </a:xfrm>
          <a:prstGeom prst="rect">
            <a:avLst/>
          </a:prstGeom>
        </p:spPr>
      </p:pic>
      <p:grpSp>
        <p:nvGrpSpPr>
          <p:cNvPr id="4" name="组合 7"/>
          <p:cNvGrpSpPr/>
          <p:nvPr/>
        </p:nvGrpSpPr>
        <p:grpSpPr>
          <a:xfrm>
            <a:off x="873903" y="850309"/>
            <a:ext cx="1707372" cy="89959"/>
            <a:chOff x="2952867" y="1777704"/>
            <a:chExt cx="6336704" cy="38400"/>
          </a:xfrm>
        </p:grpSpPr>
        <p:sp>
          <p:nvSpPr>
            <p:cNvPr id="5" name="矩形 4"/>
            <p:cNvSpPr/>
            <p:nvPr/>
          </p:nvSpPr>
          <p:spPr>
            <a:xfrm>
              <a:off x="6121219" y="1777704"/>
              <a:ext cx="3168352" cy="38400"/>
            </a:xfrm>
            <a:prstGeom prst="rect">
              <a:avLst/>
            </a:prstGeom>
            <a:solidFill>
              <a:srgbClr val="9D1E21"/>
            </a:solidFill>
            <a:ln>
              <a:solidFill>
                <a:srgbClr val="9D1E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2952867" y="1777704"/>
              <a:ext cx="3168352" cy="38400"/>
            </a:xfrm>
            <a:prstGeom prst="rect">
              <a:avLst/>
            </a:prstGeom>
            <a:solidFill>
              <a:srgbClr val="9D1E21"/>
            </a:solidFill>
            <a:ln>
              <a:solidFill>
                <a:srgbClr val="9D1E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</p:grpSp>
      <p:pic>
        <p:nvPicPr>
          <p:cNvPr id="40" name="Picture 2" descr="D:\李惠君\2019年-4月\041701.jpg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75" t="35970" b="29992"/>
          <a:stretch>
            <a:fillRect/>
          </a:stretch>
        </p:blipFill>
        <p:spPr bwMode="auto">
          <a:xfrm>
            <a:off x="9605074" y="1210251"/>
            <a:ext cx="2819400" cy="2334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矩形 38"/>
          <p:cNvSpPr/>
          <p:nvPr/>
        </p:nvSpPr>
        <p:spPr>
          <a:xfrm>
            <a:off x="532130" y="1089025"/>
            <a:ext cx="4704080" cy="5590540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566420" y="1162050"/>
            <a:ext cx="4802505" cy="123063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charset="0"/>
              <a:buChar char="n"/>
            </a:pPr>
            <a:r>
              <a:rPr lang="zh-CN" altLang="en-US" sz="2000" b="1" dirty="0">
                <a:solidFill>
                  <a:prstClr val="black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火山图</a:t>
            </a:r>
          </a:p>
          <a:p>
            <a:pPr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en-US" altLang="zh-CN" sz="1600" dirty="0">
                <a:solidFill>
                  <a:prstClr val="black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print(" </a:t>
            </a:r>
            <a:r>
              <a:rPr lang="zh-CN" altLang="en-US" sz="1600" dirty="0">
                <a:solidFill>
                  <a:prstClr val="black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创建图</a:t>
            </a:r>
            <a:r>
              <a:rPr lang="en-US" altLang="zh-CN" sz="1600" dirty="0">
                <a:solidFill>
                  <a:prstClr val="black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3: </a:t>
            </a:r>
            <a:r>
              <a:rPr lang="zh-CN" altLang="en-US" sz="1600" dirty="0">
                <a:solidFill>
                  <a:prstClr val="black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火山图</a:t>
            </a:r>
            <a:r>
              <a:rPr lang="en-US" altLang="zh-CN" sz="1600" dirty="0">
                <a:solidFill>
                  <a:prstClr val="black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...")</a:t>
            </a:r>
          </a:p>
          <a:p>
            <a:pPr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en-US" altLang="zh-CN" sz="1600" dirty="0">
                <a:solidFill>
                  <a:prstClr val="black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    fig3, ax3 = plt.subplots(figsize=(11, 8))</a:t>
            </a:r>
          </a:p>
          <a:p>
            <a:pPr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en-US" altLang="zh-CN" sz="1600" dirty="0">
                <a:solidFill>
                  <a:prstClr val="black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    </a:t>
            </a:r>
          </a:p>
          <a:p>
            <a:pPr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en-US" altLang="zh-CN" sz="1600" dirty="0">
                <a:solidFill>
                  <a:prstClr val="black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        # </a:t>
            </a:r>
            <a:r>
              <a:rPr lang="zh-CN" altLang="en-US" sz="1600" dirty="0">
                <a:solidFill>
                  <a:prstClr val="black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绘制散点，根据显著性调整大小</a:t>
            </a:r>
          </a:p>
          <a:p>
            <a:pPr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en-US" altLang="zh-CN" sz="1600" dirty="0">
                <a:solidFill>
                  <a:prstClr val="black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    sizes = [35 if cat != 'NS' else 20 for cat in categories]</a:t>
            </a:r>
          </a:p>
          <a:p>
            <a:pPr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en-US" altLang="zh-CN" sz="1600" dirty="0">
                <a:solidFill>
                  <a:prstClr val="black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    alphas = [0.8 if cat != 'NS' else 0.5 for cat in categories]</a:t>
            </a:r>
          </a:p>
          <a:p>
            <a:pPr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en-US" altLang="zh-CN" sz="1600" dirty="0">
                <a:solidFill>
                  <a:prstClr val="black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    scatter = ax3.scatter(log2fc, neg_log10_p, </a:t>
            </a:r>
          </a:p>
          <a:p>
            <a:pPr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en-US" altLang="zh-CN" sz="1600" dirty="0">
                <a:solidFill>
                  <a:prstClr val="black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                         c=colors_volcano, </a:t>
            </a:r>
          </a:p>
          <a:p>
            <a:pPr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en-US" altLang="zh-CN" sz="1600" dirty="0">
                <a:solidFill>
                  <a:prstClr val="black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                         s=sizes, </a:t>
            </a:r>
          </a:p>
          <a:p>
            <a:pPr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en-US" altLang="zh-CN" sz="1600" dirty="0">
                <a:solidFill>
                  <a:prstClr val="black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                         alpha=alphas,</a:t>
            </a:r>
          </a:p>
          <a:p>
            <a:pPr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en-US" altLang="zh-CN" sz="1600" dirty="0">
                <a:solidFill>
                  <a:prstClr val="black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                         edgecolors='white',</a:t>
            </a:r>
          </a:p>
          <a:p>
            <a:pPr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en-US" altLang="zh-CN" sz="1600" dirty="0">
                <a:solidFill>
                  <a:prstClr val="black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                         linewidths=0.5)</a:t>
            </a:r>
          </a:p>
          <a:p>
            <a:pPr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en-US" altLang="zh-CN" sz="1600" dirty="0">
                <a:solidFill>
                  <a:prstClr val="black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    </a:t>
            </a:r>
          </a:p>
          <a:p>
            <a:pPr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en-US" altLang="zh-CN" sz="1600" dirty="0">
                <a:solidFill>
                  <a:prstClr val="black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    </a:t>
            </a:r>
          </a:p>
        </p:txBody>
      </p:sp>
      <p:pic>
        <p:nvPicPr>
          <p:cNvPr id="8" name="图片 7" descr="3_Volcano_Plot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6210" y="1235075"/>
            <a:ext cx="6869430" cy="4968875"/>
          </a:xfrm>
          <a:prstGeom prst="rect">
            <a:avLst/>
          </a:prstGeom>
          <a:effectLst/>
        </p:spPr>
      </p:pic>
      <p:sp>
        <p:nvSpPr>
          <p:cNvPr id="9" name="文本框 8"/>
          <p:cNvSpPr txBox="1"/>
          <p:nvPr/>
        </p:nvSpPr>
        <p:spPr>
          <a:xfrm>
            <a:off x="11754485" y="6430010"/>
            <a:ext cx="379730" cy="427990"/>
          </a:xfrm>
          <a:prstGeom prst="rect">
            <a:avLst/>
          </a:prstGeom>
        </p:spPr>
        <p:txBody>
          <a:bodyPr>
            <a:noAutofit/>
            <a:extLst>
              <a:ext uri="{4A0BC546-FE56-4ADE-93B0-CB8AF2F6F144}">
                <wpsdc:textFrameExt xmlns="" xmlns:wpsdc="http://www.wps.cn/officeDocument/2022/drawingmlCustomData" type="text"/>
              </a:ext>
            </a:extLst>
          </a:bodyPr>
          <a:lstStyle/>
          <a:p>
            <a:pPr algn="l"/>
            <a:r>
              <a:rPr lang="en-US" altLang="zh-C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ODY4NDY4MmQyZmQ4MDlhMjI0YTE5NzJlZTBlMTJhOTQ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58.25,&quot;left&quot;:43.1484251968504,&quot;top&quot;:94,&quot;width&quot;:823.1618897637794}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58.25,&quot;left&quot;:43.1484251968504,&quot;top&quot;:94,&quot;width&quot;:823.1618897637794}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58.25,&quot;left&quot;:43.1484251968504,&quot;top&quot;:94,&quot;width&quot;:823.1618897637794}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58.25,&quot;left&quot;:43.1484251968504,&quot;top&quot;:94,&quot;width&quot;:823.1618897637794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58.25,&quot;left&quot;:43.1484251968504,&quot;top&quot;:94,&quot;width&quot;:823.1618897637794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58.25,&quot;left&quot;:43.1484251968504,&quot;top&quot;:94,&quot;width&quot;:823.1618897637794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58.25,&quot;left&quot;:43.1484251968504,&quot;top&quot;:94,&quot;width&quot;:823.1618897637794}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58.25,&quot;left&quot;:43.1484251968504,&quot;top&quot;:94,&quot;width&quot;:823.1618897637794}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58.25,&quot;left&quot;:43.1484251968504,&quot;top&quot;:94,&quot;width&quot;:823.1618897637794}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58.25,&quot;left&quot;:43.1484251968504,&quot;top&quot;:94,&quot;width&quot;:823.1618897637794}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58.25,&quot;left&quot;:43.1484251968504,&quot;top&quot;:94,&quot;width&quot;:823.1618897637794}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58.25,&quot;left&quot;:43.1484251968504,&quot;top&quot;:94,&quot;width&quot;:823.1618897637794}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324</TotalTime>
  <Words>2013</Words>
  <Application>Microsoft Office PowerPoint</Application>
  <PresentationFormat>宽屏</PresentationFormat>
  <Paragraphs>271</Paragraphs>
  <Slides>20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8" baseType="lpstr">
      <vt:lpstr>Noto Sans SC</vt:lpstr>
      <vt:lpstr>等线</vt:lpstr>
      <vt:lpstr>等线 Light</vt:lpstr>
      <vt:lpstr>微软雅黑</vt:lpstr>
      <vt:lpstr>Arial</vt:lpstr>
      <vt:lpstr>Times New Roman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cso</dc:creator>
  <cp:lastModifiedBy>Haokun Wang</cp:lastModifiedBy>
  <cp:revision>542</cp:revision>
  <cp:lastPrinted>2022-04-27T02:53:00Z</cp:lastPrinted>
  <dcterms:created xsi:type="dcterms:W3CDTF">2019-04-20T09:21:00Z</dcterms:created>
  <dcterms:modified xsi:type="dcterms:W3CDTF">2026-01-31T11:58:03Z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2052-12.1.0.24657</vt:lpwstr>
  </property>
  <property fmtid="{D5CDD505-2E9C-101B-9397-08002B2CF9AE}" pid="3" name="ICV">
    <vt:lpwstr>84BB2D30533B456595B0C5C22DB38AFF_13</vt:lpwstr>
  </property>
</Properties>
</file>